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61" r:id="rId3"/>
    <p:sldId id="263" r:id="rId4"/>
    <p:sldId id="303" r:id="rId5"/>
    <p:sldId id="276" r:id="rId6"/>
    <p:sldId id="302" r:id="rId7"/>
    <p:sldId id="275" r:id="rId8"/>
    <p:sldId id="266" r:id="rId9"/>
    <p:sldId id="300" r:id="rId10"/>
    <p:sldId id="273" r:id="rId11"/>
    <p:sldId id="272" r:id="rId12"/>
    <p:sldId id="270" r:id="rId13"/>
    <p:sldId id="299" r:id="rId14"/>
    <p:sldId id="269" r:id="rId15"/>
    <p:sldId id="304" r:id="rId16"/>
    <p:sldId id="305" r:id="rId17"/>
    <p:sldId id="267" r:id="rId18"/>
    <p:sldId id="274" r:id="rId19"/>
    <p:sldId id="268" r:id="rId20"/>
    <p:sldId id="301" r:id="rId21"/>
    <p:sldId id="306" r:id="rId22"/>
    <p:sldId id="277" r:id="rId23"/>
    <p:sldId id="278" r:id="rId24"/>
    <p:sldId id="297" r:id="rId25"/>
    <p:sldId id="279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9" r:id="rId34"/>
    <p:sldId id="290" r:id="rId35"/>
    <p:sldId id="291" r:id="rId36"/>
    <p:sldId id="292" r:id="rId37"/>
    <p:sldId id="293" r:id="rId38"/>
    <p:sldId id="296" r:id="rId39"/>
    <p:sldId id="307" r:id="rId40"/>
    <p:sldId id="308" r:id="rId41"/>
    <p:sldId id="309" r:id="rId42"/>
    <p:sldId id="265" r:id="rId4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89"/>
    <a:srgbClr val="FCF5E8"/>
    <a:srgbClr val="FEF3DC"/>
    <a:srgbClr val="F1E6D3"/>
    <a:srgbClr val="771614"/>
    <a:srgbClr val="A92627"/>
    <a:srgbClr val="C02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2" autoAdjust="0"/>
    <p:restoredTop sz="96041" autoAdjust="0"/>
  </p:normalViewPr>
  <p:slideViewPr>
    <p:cSldViewPr snapToGrid="0" snapToObjects="1">
      <p:cViewPr varScale="1">
        <p:scale>
          <a:sx n="112" d="100"/>
          <a:sy n="112" d="100"/>
        </p:scale>
        <p:origin x="20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2D2ED-B8F6-BC4B-8ACF-EBC392201CEB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C9BA9-D2B0-0145-A162-8270735E9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3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57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59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6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7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50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9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62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53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67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95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93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78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03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21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89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5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96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68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07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71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4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80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90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00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510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28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88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79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384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38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35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1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643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29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23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8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1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C9BA9-D2B0-0145-A162-8270735E99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5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r-T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1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90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tr-T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1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5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r-T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3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tr-T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3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8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10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r-TR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83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47A6-9F3D-EE46-8AEB-C71002B716D5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039A9-CEB1-C24A-97C1-01A3CAF8F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3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c.battelleforkids.org/documents/p21/P21_Framework_DefinitionsBFK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KBKb7Eg-c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RWvllvRbgr8" TargetMode="External"/><Relationship Id="rId5" Type="http://schemas.openxmlformats.org/officeDocument/2006/relationships/hyperlink" Target="https://www.youtube.com/watch?v=nm-mMz5ptik" TargetMode="External"/><Relationship Id="rId4" Type="http://schemas.openxmlformats.org/officeDocument/2006/relationships/hyperlink" Target="https://www.youtube.com/watch?v=atay9Q79My0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rikatur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767"/>
            <a:ext cx="9994605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1426" y="747867"/>
            <a:ext cx="341139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tr-TR" sz="1400" b="1" dirty="0">
                <a:solidFill>
                  <a:srgbClr val="154389"/>
                </a:solidFill>
              </a:rPr>
              <a:t>TKD 104</a:t>
            </a:r>
            <a:endParaRPr lang="en-US" sz="1400" b="1" dirty="0">
              <a:solidFill>
                <a:srgbClr val="15438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1426" y="1027951"/>
            <a:ext cx="3458254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tr-TR" sz="1400" b="1" dirty="0"/>
              <a:t>TÜRK DİLİ II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11426" y="2426050"/>
            <a:ext cx="3458254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tr-TR" sz="1800" b="1" dirty="0">
                <a:solidFill>
                  <a:srgbClr val="FF0000"/>
                </a:solidFill>
              </a:rPr>
              <a:t>21. YÜZYIL BECERİLERİ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1032" y="3037515"/>
            <a:ext cx="53635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tr-TR" sz="1400" b="1" dirty="0">
                <a:solidFill>
                  <a:srgbClr val="FF0000"/>
                </a:solidFill>
              </a:rPr>
              <a:t>	Sunumun esas alındığı kaynak: Prof. Dr. S. Serap </a:t>
            </a:r>
            <a:r>
              <a:rPr lang="tr-TR" sz="1400" b="1" dirty="0" err="1">
                <a:solidFill>
                  <a:srgbClr val="FF0000"/>
                </a:solidFill>
              </a:rPr>
              <a:t>Kurbanoğlu</a:t>
            </a:r>
            <a:r>
              <a:rPr lang="tr-TR" sz="1400" b="1" dirty="0">
                <a:solidFill>
                  <a:srgbClr val="FF0000"/>
                </a:solidFill>
              </a:rPr>
              <a:t>,</a:t>
            </a:r>
          </a:p>
          <a:p>
            <a:pPr>
              <a:lnSpc>
                <a:spcPct val="125000"/>
              </a:lnSpc>
            </a:pPr>
            <a:r>
              <a:rPr lang="tr-TR" sz="1400" b="1" dirty="0">
                <a:solidFill>
                  <a:srgbClr val="FF0000"/>
                </a:solidFill>
              </a:rPr>
              <a:t>	«Bilgi Okuryazarlığı»</a:t>
            </a:r>
          </a:p>
          <a:p>
            <a:pPr>
              <a:lnSpc>
                <a:spcPct val="125000"/>
              </a:lnSpc>
            </a:pPr>
            <a:r>
              <a:rPr lang="tr-TR" sz="1400" b="1" dirty="0">
                <a:solidFill>
                  <a:srgbClr val="FF0000"/>
                </a:solidFill>
              </a:rPr>
              <a:t>	Sunumu hazırlayan: Dr. Canan Öktemgil Turgut</a:t>
            </a:r>
          </a:p>
          <a:p>
            <a:pPr>
              <a:lnSpc>
                <a:spcPct val="125000"/>
              </a:lnSpc>
            </a:pPr>
            <a:r>
              <a:rPr lang="tr-TR" sz="1400" b="1" dirty="0">
                <a:solidFill>
                  <a:srgbClr val="FF0000"/>
                </a:solidFill>
              </a:rPr>
              <a:t>	Sunan: Dr. Hüseyin Göçmenler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1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r-TR" sz="2800" b="1" dirty="0"/>
              <a:t>10. Giriş</a:t>
            </a:r>
            <a:endParaRPr lang="tr-TR" sz="28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/>
          <p:cNvSpPr/>
          <p:nvPr/>
        </p:nvSpPr>
        <p:spPr>
          <a:xfrm>
            <a:off x="329184" y="1048512"/>
            <a:ext cx="8229600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/>
              <a:t>teknolojik dönüşüm (</a:t>
            </a:r>
            <a:r>
              <a:rPr lang="tr-TR" dirty="0" err="1"/>
              <a:t>elbete</a:t>
            </a:r>
            <a:r>
              <a:rPr lang="tr-TR" dirty="0"/>
              <a:t> tartışmalı noktaları </a:t>
            </a:r>
            <a:r>
              <a:rPr lang="tr-TR"/>
              <a:t>da var)</a:t>
            </a: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/>
              <a:t>iş dünyasının ihtiyaçları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/>
              <a:t>eğitim programları oluşturulmaktadır. Zamanımızdaki bu gelişmeler bireyler açısından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/>
              <a:t>yeni birtakım beceriler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9" y="1410946"/>
            <a:ext cx="5161217" cy="16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2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0" y="934720"/>
            <a:ext cx="914399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/>
              <a:t>Alvin </a:t>
            </a:r>
            <a:r>
              <a:rPr lang="tr-TR" sz="2000" dirty="0" err="1"/>
              <a:t>Toffler</a:t>
            </a:r>
            <a:r>
              <a:rPr lang="tr-TR" sz="2000" dirty="0"/>
              <a:t> ise, </a:t>
            </a:r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Eğitimi küresel eğilimlerden bağımsız görmek mümkün değildir.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Karşımıza 21. yüzyıl becerileri çıkmaktadır.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Eğitim anlayışındaki değişimin doğrudan hedefi öğrencilerdir. </a:t>
            </a:r>
          </a:p>
          <a:p>
            <a:endParaRPr lang="tr-TR" sz="2000" dirty="0"/>
          </a:p>
        </p:txBody>
      </p:sp>
      <p:sp>
        <p:nvSpPr>
          <p:cNvPr id="6" name="Rectangle 8"/>
          <p:cNvSpPr/>
          <p:nvPr/>
        </p:nvSpPr>
        <p:spPr>
          <a:xfrm>
            <a:off x="-4" y="201512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r-TR" sz="2800" b="1" dirty="0"/>
              <a:t>11</a:t>
            </a:r>
            <a:endParaRPr lang="tr-TR" sz="2800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17082"/>
            <a:ext cx="2303436" cy="21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9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r-TR" sz="2800" b="1" dirty="0"/>
              <a:t>12. Entelektüel öğrenci</a:t>
            </a:r>
            <a:endParaRPr lang="tr-TR" sz="28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342900" y="1155700"/>
            <a:ext cx="8331200" cy="487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21. yüzyılda öğrenci,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“entelektüel öğrenci” modeline dönüşmelidir.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74" y="1296766"/>
            <a:ext cx="3912781" cy="32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5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13. 21. yy. öğrenci özellikleri </a:t>
            </a:r>
            <a:endParaRPr lang="en-US" sz="2800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>
          <a:xfrm>
            <a:off x="628650" y="849219"/>
            <a:ext cx="7886700" cy="3783504"/>
          </a:xfrm>
        </p:spPr>
        <p:txBody>
          <a:bodyPr>
            <a:normAutofit fontScale="62500" lnSpcReduction="20000"/>
          </a:bodyPr>
          <a:lstStyle/>
          <a:p>
            <a:r>
              <a:rPr lang="tr-TR" dirty="0"/>
              <a:t>MEB, 21. Yüzyıl öğrenci profilini ortaya koymak için çok boyutlu ve katılımcıyla bir araştırma gerçekleştirmiştir. </a:t>
            </a:r>
          </a:p>
          <a:p>
            <a:r>
              <a:rPr lang="tr-TR" b="1" i="1" dirty="0"/>
              <a:t>21. Yüzyıl Öğrenci Özellikleri </a:t>
            </a:r>
            <a:endParaRPr lang="tr-TR" dirty="0"/>
          </a:p>
          <a:p>
            <a:r>
              <a:rPr lang="tr-TR" b="1" dirty="0"/>
              <a:t>1. Öğrenciler tasarım yapabilmeli </a:t>
            </a:r>
          </a:p>
          <a:p>
            <a:r>
              <a:rPr lang="tr-TR" b="1" dirty="0"/>
              <a:t>2. Sorun çözümü için hayal edebilmeli </a:t>
            </a:r>
          </a:p>
          <a:p>
            <a:r>
              <a:rPr lang="tr-TR" b="1" dirty="0"/>
              <a:t>3. Teknoloji kullanabilmeli </a:t>
            </a:r>
          </a:p>
          <a:p>
            <a:r>
              <a:rPr lang="tr-TR" dirty="0"/>
              <a:t>4. Mobil- Öğrenme yeteneği </a:t>
            </a:r>
          </a:p>
          <a:p>
            <a:r>
              <a:rPr lang="tr-TR" dirty="0"/>
              <a:t>5. Bilgiye hızla ulaşabilmeli </a:t>
            </a:r>
          </a:p>
          <a:p>
            <a:r>
              <a:rPr lang="tr-TR" b="1" dirty="0"/>
              <a:t>6. Aynı anda birkaç işi yapabilme becerisi kazanmalı </a:t>
            </a:r>
          </a:p>
          <a:p>
            <a:r>
              <a:rPr lang="tr-TR" dirty="0"/>
              <a:t>7. Yüksek seviyede öğrenme yeteneğiyle donanmalı </a:t>
            </a:r>
          </a:p>
          <a:p>
            <a:r>
              <a:rPr lang="tr-TR" b="1" dirty="0"/>
              <a:t>8. Grup halinde öğrenebilmeli </a:t>
            </a:r>
          </a:p>
          <a:p>
            <a:r>
              <a:rPr lang="tr-TR" dirty="0"/>
              <a:t>9. “İlgi, yetenek, deneyim ve gerçek dünyaya” duyarlı olmalıdırlar </a:t>
            </a:r>
          </a:p>
          <a:p>
            <a:r>
              <a:rPr lang="tr-TR" dirty="0"/>
              <a:t>10. Farklı okuryazarlık yeteneği (medya, bilgi iletişim teknolojisi) </a:t>
            </a:r>
          </a:p>
          <a:p>
            <a:r>
              <a:rPr lang="tr-TR" b="1" dirty="0"/>
              <a:t>11. Kendini değerlendirebilmeli </a:t>
            </a:r>
          </a:p>
          <a:p>
            <a:r>
              <a:rPr lang="tr-TR" b="1" dirty="0"/>
              <a:t>12. Temel ahlaki değerlere sahip olmalı </a:t>
            </a:r>
          </a:p>
          <a:p>
            <a:r>
              <a:rPr lang="tr-TR" b="1" dirty="0"/>
              <a:t>13. Çok kültürlü ortamda farklılıkları anlayabilmeli, birlikte yaşama becerilerine sahip olmalı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751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14. 21. yy öğrenci özellikleri</a:t>
            </a:r>
            <a:endParaRPr lang="en-US" sz="2800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0" y="1087120"/>
            <a:ext cx="903224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/>
              <a:t>14. Hoşgörüyü içselleştirebilmeli </a:t>
            </a:r>
          </a:p>
          <a:p>
            <a:r>
              <a:rPr lang="tr-TR" sz="2000" b="1" dirty="0"/>
              <a:t>15. Öğreneceklerini belirlemede etkin olmalıdır </a:t>
            </a:r>
          </a:p>
          <a:p>
            <a:r>
              <a:rPr lang="tr-TR" sz="2000" b="1" dirty="0"/>
              <a:t>16. Kendilerini etkileyebilecek kararlara aktif katkı sağlayabilmeli; kriterlerin belirlenmesinde etkin olmalı </a:t>
            </a:r>
          </a:p>
          <a:p>
            <a:r>
              <a:rPr lang="tr-TR" sz="2000" b="1" dirty="0"/>
              <a:t>17. Sorunları teşhis edebilmeli ve tanımlama yapabilmeli </a:t>
            </a:r>
          </a:p>
          <a:p>
            <a:r>
              <a:rPr lang="tr-TR" sz="2000" dirty="0"/>
              <a:t>18. Ürün ve sürece odaklanabilmeli </a:t>
            </a:r>
          </a:p>
          <a:p>
            <a:r>
              <a:rPr lang="tr-TR" sz="2000" b="1" dirty="0"/>
              <a:t>19. Problem temelli öğrenmeyi gerçekleştirebilmeli</a:t>
            </a:r>
          </a:p>
          <a:p>
            <a:r>
              <a:rPr lang="tr-TR" sz="2000" dirty="0"/>
              <a:t>20. Disiplinler arası öğrenebilmeli </a:t>
            </a:r>
          </a:p>
          <a:p>
            <a:r>
              <a:rPr lang="tr-TR" sz="2000" b="1" dirty="0"/>
              <a:t>21. Çevresiyle (doğal ve kültürel) uyumlu olabilmeli </a:t>
            </a:r>
          </a:p>
          <a:p>
            <a:r>
              <a:rPr lang="tr-TR" sz="2000" b="1" dirty="0"/>
              <a:t>22. Geçmişi anlayabilmeli ve yorumlayabilmeli </a:t>
            </a:r>
          </a:p>
          <a:p>
            <a:r>
              <a:rPr lang="tr-TR" sz="2000" b="1" dirty="0"/>
              <a:t>23. Gelecek hakkında düşünmeli, geleceğini belirlemede etkin olmalı </a:t>
            </a:r>
          </a:p>
          <a:p>
            <a:r>
              <a:rPr lang="tr-TR" sz="2000" dirty="0"/>
              <a:t>24. Geniş ölçekli projeler gerçekleştirmeli, rol almalı 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13090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15. 21. yy. öğrenci özellikleri</a:t>
            </a:r>
            <a:endParaRPr lang="en-US" sz="2800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0" y="1087120"/>
            <a:ext cx="90322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/>
              <a:t>25. Dünyayı bütün olarak kavramalı </a:t>
            </a:r>
          </a:p>
          <a:p>
            <a:r>
              <a:rPr lang="tr-TR" sz="2000" b="1" dirty="0"/>
              <a:t>26. Değerlerin farkına varmalı (çevre, hayat) </a:t>
            </a:r>
          </a:p>
          <a:p>
            <a:r>
              <a:rPr lang="tr-TR" sz="2000" b="1" dirty="0"/>
              <a:t>27. Etkileşim, iş birliği tartışma becerisi olmalı </a:t>
            </a:r>
          </a:p>
          <a:p>
            <a:r>
              <a:rPr lang="tr-TR" sz="2000" b="1" dirty="0"/>
              <a:t>28. Bilgiyi geliştirme ve üretme, aktarma becerisi olmalı </a:t>
            </a:r>
          </a:p>
          <a:p>
            <a:r>
              <a:rPr lang="tr-TR" sz="2000" dirty="0"/>
              <a:t>29. Etkin katılımcı yurttaş bilinci olmalı </a:t>
            </a:r>
          </a:p>
          <a:p>
            <a:r>
              <a:rPr lang="tr-TR" sz="2000" dirty="0"/>
              <a:t>30. Küresel eğilimleri görebilmeli </a:t>
            </a:r>
          </a:p>
          <a:p>
            <a:r>
              <a:rPr lang="tr-TR" sz="2000" dirty="0"/>
              <a:t>31. </a:t>
            </a:r>
            <a:r>
              <a:rPr lang="tr-TR" sz="2000" b="1" dirty="0"/>
              <a:t>Riskleri görebilmeli risk alabilmeli </a:t>
            </a:r>
          </a:p>
          <a:p>
            <a:r>
              <a:rPr lang="tr-TR" sz="2000" b="1" dirty="0"/>
              <a:t>32. Toplumsal sorunlara duyarlı olmalı </a:t>
            </a:r>
          </a:p>
          <a:p>
            <a:r>
              <a:rPr lang="tr-TR" sz="2000" b="1" dirty="0"/>
              <a:t>33. Milli kültürünü tanımalı </a:t>
            </a:r>
          </a:p>
          <a:p>
            <a:r>
              <a:rPr lang="tr-TR" sz="2000" b="1" dirty="0"/>
              <a:t>34. Yaratıcı düşünebilmeli </a:t>
            </a:r>
          </a:p>
          <a:p>
            <a:r>
              <a:rPr lang="tr-TR" sz="2000" b="1" dirty="0"/>
              <a:t>35. Sorgulamalı</a:t>
            </a:r>
          </a:p>
        </p:txBody>
      </p:sp>
    </p:spTree>
    <p:extLst>
      <p:ext uri="{BB962C8B-B14F-4D97-AF65-F5344CB8AC3E}">
        <p14:creationId xmlns:p14="http://schemas.microsoft.com/office/powerpoint/2010/main" val="400104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16. 21. yy. öğrenci özellikleri</a:t>
            </a:r>
            <a:endParaRPr lang="en-US" sz="2800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0" y="1087120"/>
            <a:ext cx="90322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dirty="0"/>
              <a:t>36. Meraklı olmalı </a:t>
            </a:r>
          </a:p>
          <a:p>
            <a:r>
              <a:rPr lang="tr-TR" sz="1600" dirty="0"/>
              <a:t>37. Bilimsel araştırma yapabilmeli </a:t>
            </a:r>
          </a:p>
          <a:p>
            <a:r>
              <a:rPr lang="tr-TR" sz="1600" b="1" dirty="0"/>
              <a:t>38. Okuduğunu değerlendirebilmeli </a:t>
            </a:r>
          </a:p>
          <a:p>
            <a:r>
              <a:rPr lang="tr-TR" sz="1600" b="1" dirty="0"/>
              <a:t>39. Kendisini düzgün olarak ifade edebilmeli </a:t>
            </a:r>
          </a:p>
          <a:p>
            <a:r>
              <a:rPr lang="tr-TR" sz="1600" dirty="0"/>
              <a:t>40. Öz güveni yüksek bireyler olmalı </a:t>
            </a:r>
          </a:p>
          <a:p>
            <a:r>
              <a:rPr lang="tr-TR" sz="1600" b="1" dirty="0"/>
              <a:t>41. Dil becerileri kazanmalı </a:t>
            </a:r>
          </a:p>
          <a:p>
            <a:r>
              <a:rPr lang="tr-TR" sz="1600" b="1" dirty="0"/>
              <a:t>42. Düzgün soru sorabilmeli </a:t>
            </a:r>
          </a:p>
          <a:p>
            <a:r>
              <a:rPr lang="tr-TR" sz="1600" dirty="0"/>
              <a:t>43. Bilginin değerini anlamalı </a:t>
            </a:r>
          </a:p>
          <a:p>
            <a:r>
              <a:rPr lang="tr-TR" sz="1600" dirty="0"/>
              <a:t>44. Yorumlayabilmeli </a:t>
            </a:r>
          </a:p>
          <a:p>
            <a:r>
              <a:rPr lang="tr-TR" sz="1600" dirty="0"/>
              <a:t>45. Öğrenmeyi öğrenebilmeli </a:t>
            </a:r>
          </a:p>
          <a:p>
            <a:r>
              <a:rPr lang="tr-TR" sz="1600" dirty="0"/>
              <a:t>46. Bedenini tanımalı ve sağlıklı yaşam becerileri kazanmalı </a:t>
            </a:r>
          </a:p>
          <a:p>
            <a:r>
              <a:rPr lang="tr-TR" sz="1600" dirty="0"/>
              <a:t>47. Spor kültürü kazanmalı </a:t>
            </a:r>
          </a:p>
          <a:p>
            <a:r>
              <a:rPr lang="tr-TR" sz="1600" b="1" dirty="0"/>
              <a:t>48. Estetik duygusu ve beğenisi gelişmeli </a:t>
            </a:r>
          </a:p>
          <a:p>
            <a:r>
              <a:rPr lang="tr-TR" sz="1600" dirty="0"/>
              <a:t>49. Spor yapabilmeli </a:t>
            </a:r>
          </a:p>
          <a:p>
            <a:r>
              <a:rPr lang="tr-TR" sz="1600" dirty="0"/>
              <a:t>50. Sanatla (müzik, resim ve benzeri) uğraşmalı</a:t>
            </a:r>
          </a:p>
        </p:txBody>
      </p:sp>
    </p:spTree>
    <p:extLst>
      <p:ext uri="{BB962C8B-B14F-4D97-AF65-F5344CB8AC3E}">
        <p14:creationId xmlns:p14="http://schemas.microsoft.com/office/powerpoint/2010/main" val="3639729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tr-TR" sz="2800" b="1" dirty="0"/>
              <a:t>17. 21. yy. Becerileri </a:t>
            </a:r>
            <a:endParaRPr lang="tr-TR" sz="28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/>
          <p:cNvSpPr/>
          <p:nvPr/>
        </p:nvSpPr>
        <p:spPr>
          <a:xfrm>
            <a:off x="393405" y="1085710"/>
            <a:ext cx="83890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21. </a:t>
            </a:r>
            <a:r>
              <a:rPr lang="tr-TR" dirty="0" err="1"/>
              <a:t>yüzyıl</a:t>
            </a:r>
            <a:r>
              <a:rPr lang="tr-TR" dirty="0"/>
              <a:t> becerilerinin belirlenmesinde; </a:t>
            </a:r>
            <a:r>
              <a:rPr lang="tr-TR" dirty="0" err="1"/>
              <a:t>American</a:t>
            </a:r>
            <a:r>
              <a:rPr lang="tr-TR" dirty="0"/>
              <a:t> </a:t>
            </a:r>
            <a:r>
              <a:rPr lang="tr-TR" dirty="0" err="1"/>
              <a:t>Association</a:t>
            </a:r>
            <a:r>
              <a:rPr lang="tr-TR" dirty="0"/>
              <a:t> of School </a:t>
            </a:r>
            <a:r>
              <a:rPr lang="tr-TR" dirty="0" err="1"/>
              <a:t>Librarians</a:t>
            </a:r>
            <a:r>
              <a:rPr lang="tr-TR" dirty="0"/>
              <a:t>, </a:t>
            </a:r>
            <a:r>
              <a:rPr lang="tr-TR" dirty="0" err="1"/>
              <a:t>National</a:t>
            </a:r>
            <a:r>
              <a:rPr lang="tr-TR" dirty="0"/>
              <a:t> </a:t>
            </a:r>
            <a:r>
              <a:rPr lang="tr-TR" dirty="0" err="1"/>
              <a:t>Education</a:t>
            </a:r>
            <a:r>
              <a:rPr lang="tr-TR" dirty="0"/>
              <a:t> </a:t>
            </a:r>
            <a:r>
              <a:rPr lang="tr-TR" dirty="0" err="1"/>
              <a:t>Association</a:t>
            </a:r>
            <a:r>
              <a:rPr lang="tr-TR" dirty="0"/>
              <a:t> gibi derneklerin ve Lego, Microsoft, </a:t>
            </a:r>
            <a:r>
              <a:rPr lang="tr-TR" dirty="0" err="1"/>
              <a:t>Pearson</a:t>
            </a:r>
            <a:r>
              <a:rPr lang="tr-TR" dirty="0"/>
              <a:t>, ETS, </a:t>
            </a:r>
            <a:r>
              <a:rPr lang="tr-TR" dirty="0" err="1"/>
              <a:t>İntel</a:t>
            </a:r>
            <a:r>
              <a:rPr lang="tr-TR" dirty="0"/>
              <a:t>, HP, </a:t>
            </a:r>
            <a:r>
              <a:rPr lang="tr-TR" dirty="0" err="1"/>
              <a:t>Dell</a:t>
            </a:r>
            <a:r>
              <a:rPr lang="tr-TR" dirty="0"/>
              <a:t>, Apple, </a:t>
            </a:r>
            <a:r>
              <a:rPr lang="tr-TR" dirty="0" err="1"/>
              <a:t>Crayola</a:t>
            </a:r>
            <a:r>
              <a:rPr lang="tr-TR" dirty="0"/>
              <a:t>, Cisco gibi </a:t>
            </a:r>
            <a:r>
              <a:rPr lang="tr-TR" dirty="0" err="1"/>
              <a:t>eğitim</a:t>
            </a:r>
            <a:r>
              <a:rPr lang="tr-TR" dirty="0"/>
              <a:t> ile ilgili </a:t>
            </a:r>
            <a:r>
              <a:rPr lang="tr-TR" dirty="0" err="1"/>
              <a:t>şirketlerin</a:t>
            </a:r>
            <a:r>
              <a:rPr lang="tr-TR" dirty="0"/>
              <a:t> </a:t>
            </a:r>
            <a:r>
              <a:rPr lang="tr-TR" dirty="0" err="1"/>
              <a:t>bulunduğu</a:t>
            </a:r>
            <a:r>
              <a:rPr lang="tr-TR" dirty="0"/>
              <a:t> 32 </a:t>
            </a:r>
            <a:r>
              <a:rPr lang="tr-TR" dirty="0" err="1"/>
              <a:t>üyeli</a:t>
            </a:r>
            <a:r>
              <a:rPr lang="tr-TR" dirty="0"/>
              <a:t> bir “21 </a:t>
            </a:r>
            <a:r>
              <a:rPr lang="tr-TR" dirty="0" err="1"/>
              <a:t>Yüzyıl</a:t>
            </a:r>
            <a:r>
              <a:rPr lang="tr-TR" dirty="0"/>
              <a:t> Becerileri” ortak </a:t>
            </a:r>
            <a:r>
              <a:rPr lang="tr-TR" dirty="0" err="1"/>
              <a:t>çalışma</a:t>
            </a:r>
            <a:r>
              <a:rPr lang="tr-TR" dirty="0"/>
              <a:t> grubu 2010 yılında bir araya gelerek ayrıntılı bir </a:t>
            </a:r>
            <a:r>
              <a:rPr lang="tr-TR" dirty="0" err="1"/>
              <a:t>araştırma</a:t>
            </a:r>
            <a:r>
              <a:rPr lang="tr-TR" dirty="0"/>
              <a:t> ile “21. </a:t>
            </a:r>
            <a:r>
              <a:rPr lang="tr-TR" dirty="0" err="1"/>
              <a:t>Yüzyıl</a:t>
            </a:r>
            <a:r>
              <a:rPr lang="tr-TR" dirty="0"/>
              <a:t> </a:t>
            </a:r>
            <a:r>
              <a:rPr lang="tr-TR" dirty="0" err="1"/>
              <a:t>Öğrenme</a:t>
            </a:r>
            <a:r>
              <a:rPr lang="tr-TR" dirty="0"/>
              <a:t> </a:t>
            </a:r>
            <a:r>
              <a:rPr lang="tr-TR" dirty="0" err="1"/>
              <a:t>Çerçevesi</a:t>
            </a:r>
            <a:r>
              <a:rPr lang="tr-TR" dirty="0"/>
              <a:t>” </a:t>
            </a:r>
            <a:r>
              <a:rPr lang="tr-TR" dirty="0" err="1"/>
              <a:t>belirlenmiştir</a:t>
            </a:r>
            <a:r>
              <a:rPr lang="tr-TR" dirty="0"/>
              <a:t> (</a:t>
            </a:r>
            <a:r>
              <a:rPr lang="tr-TR" dirty="0" err="1"/>
              <a:t>Department</a:t>
            </a:r>
            <a:r>
              <a:rPr lang="tr-TR" dirty="0"/>
              <a:t> of </a:t>
            </a:r>
            <a:r>
              <a:rPr lang="tr-TR" dirty="0" err="1"/>
              <a:t>Defense</a:t>
            </a:r>
            <a:r>
              <a:rPr lang="tr-TR" dirty="0"/>
              <a:t> </a:t>
            </a:r>
            <a:r>
              <a:rPr lang="tr-TR" dirty="0" err="1"/>
              <a:t>Education</a:t>
            </a:r>
            <a:r>
              <a:rPr lang="tr-TR" dirty="0"/>
              <a:t> Activity-DODEA-, 2014). </a:t>
            </a:r>
          </a:p>
          <a:p>
            <a:endParaRPr lang="tr-TR" dirty="0"/>
          </a:p>
          <a:p>
            <a:r>
              <a:rPr lang="tr-TR" dirty="0"/>
              <a:t>21. </a:t>
            </a:r>
            <a:r>
              <a:rPr lang="tr-TR" dirty="0" err="1"/>
              <a:t>yüzyıl</a:t>
            </a:r>
            <a:r>
              <a:rPr lang="tr-TR" dirty="0"/>
              <a:t> </a:t>
            </a:r>
            <a:r>
              <a:rPr lang="tr-TR" dirty="0" err="1"/>
              <a:t>öğrenme</a:t>
            </a:r>
            <a:r>
              <a:rPr lang="tr-TR" dirty="0"/>
              <a:t> </a:t>
            </a:r>
            <a:r>
              <a:rPr lang="tr-TR" dirty="0" err="1"/>
              <a:t>çerçevesi</a:t>
            </a:r>
            <a:r>
              <a:rPr lang="tr-TR" dirty="0"/>
              <a:t> </a:t>
            </a:r>
            <a:r>
              <a:rPr lang="tr-TR" dirty="0" err="1"/>
              <a:t>doğrultusunda</a:t>
            </a:r>
            <a:r>
              <a:rPr lang="tr-TR" dirty="0"/>
              <a:t> P21(2009) tarafından belirlenen 21. </a:t>
            </a:r>
            <a:r>
              <a:rPr lang="tr-TR" dirty="0" err="1"/>
              <a:t>yüzyıl</a:t>
            </a:r>
            <a:r>
              <a:rPr lang="tr-TR" dirty="0"/>
              <a:t> becerileri, Tablo 1‟de </a:t>
            </a:r>
            <a:r>
              <a:rPr lang="tr-TR" dirty="0" err="1"/>
              <a:t>görüldüğu</a:t>
            </a:r>
            <a:r>
              <a:rPr lang="tr-TR" dirty="0"/>
              <a:t>̈ gibi </a:t>
            </a:r>
            <a:r>
              <a:rPr lang="tr-TR" dirty="0" err="1"/>
              <a:t>öğrenme</a:t>
            </a:r>
            <a:r>
              <a:rPr lang="tr-TR" dirty="0"/>
              <a:t> ve </a:t>
            </a:r>
            <a:r>
              <a:rPr lang="tr-TR" dirty="0" err="1"/>
              <a:t>yenilikçilik</a:t>
            </a:r>
            <a:r>
              <a:rPr lang="tr-TR" dirty="0"/>
              <a:t> becerileri, </a:t>
            </a:r>
            <a:r>
              <a:rPr lang="tr-TR" dirty="0" err="1"/>
              <a:t>yaşam</a:t>
            </a:r>
            <a:r>
              <a:rPr lang="tr-TR" dirty="0"/>
              <a:t> ve kariyer becerileri ve bilgi, medya ve teknoloji becerileri olmak </a:t>
            </a:r>
            <a:r>
              <a:rPr lang="tr-TR" dirty="0" err="1"/>
              <a:t>üzere</a:t>
            </a:r>
            <a:r>
              <a:rPr lang="tr-TR" dirty="0"/>
              <a:t> </a:t>
            </a:r>
            <a:r>
              <a:rPr lang="tr-TR" dirty="0" err="1"/>
              <a:t>üc</a:t>
            </a:r>
            <a:r>
              <a:rPr lang="tr-TR" dirty="0"/>
              <a:t>̧ ana tema ve her bir temanın altında farklı beceri grupları olarak </a:t>
            </a:r>
            <a:r>
              <a:rPr lang="tr-TR" dirty="0" err="1"/>
              <a:t>belirlenmiştir</a:t>
            </a:r>
            <a:r>
              <a:rPr lang="tr-TR" dirty="0"/>
              <a:t> (</a:t>
            </a:r>
            <a:r>
              <a:rPr lang="tr-TR" dirty="0" err="1"/>
              <a:t>Kalemkuş</a:t>
            </a:r>
            <a:r>
              <a:rPr lang="tr-TR" dirty="0"/>
              <a:t> ve Özek.; 2021, s. 879).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4271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18. 21. yy. becerileri tablosu</a:t>
            </a:r>
            <a:br>
              <a:rPr lang="tr-TR" sz="1400" b="1" dirty="0"/>
            </a:br>
            <a:endParaRPr lang="en-US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182880" y="995680"/>
            <a:ext cx="904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/>
          </a:p>
          <a:p>
            <a:endParaRPr lang="tr-TR" sz="2000" dirty="0"/>
          </a:p>
          <a:p>
            <a:endParaRPr lang="tr-TR" sz="2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347255"/>
            <a:ext cx="4250897" cy="313971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777" y="1604823"/>
            <a:ext cx="4603897" cy="262457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777" y="1347255"/>
            <a:ext cx="4802371" cy="3010928"/>
          </a:xfrm>
          <a:prstGeom prst="rect">
            <a:avLst/>
          </a:prstGeom>
        </p:spPr>
      </p:pic>
      <p:sp>
        <p:nvSpPr>
          <p:cNvPr id="10" name="Resim Yer Tutucusu 4"/>
          <p:cNvSpPr>
            <a:spLocks noGrp="1"/>
          </p:cNvSpPr>
          <p:nvPr>
            <p:ph type="body" sz="half" idx="2"/>
          </p:nvPr>
        </p:nvSpPr>
        <p:spPr>
          <a:xfrm>
            <a:off x="15875" y="1118292"/>
            <a:ext cx="9128123" cy="3368675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7771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80751" y="150915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tr-TR" sz="2800" b="1" dirty="0"/>
              <a:t>19. Tablo </a:t>
            </a:r>
            <a:endParaRPr lang="tr-TR" sz="2800" dirty="0"/>
          </a:p>
          <a:p>
            <a:r>
              <a:rPr lang="tr-TR" sz="2800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-4" y="849219"/>
            <a:ext cx="88696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62" y="849219"/>
            <a:ext cx="8480271" cy="37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55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58496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7161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949" y="272892"/>
            <a:ext cx="862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spc="200" dirty="0">
                <a:solidFill>
                  <a:srgbClr val="FCF5E8"/>
                </a:solidFill>
              </a:rPr>
              <a:t>2. </a:t>
            </a:r>
            <a:r>
              <a:rPr lang="en-US" sz="2800" b="1" spc="200" dirty="0" err="1">
                <a:solidFill>
                  <a:srgbClr val="FCF5E8"/>
                </a:solidFill>
              </a:rPr>
              <a:t>Neler</a:t>
            </a:r>
            <a:r>
              <a:rPr lang="en-US" sz="2800" b="1" spc="200" dirty="0">
                <a:solidFill>
                  <a:srgbClr val="FCF5E8"/>
                </a:solidFill>
              </a:rPr>
              <a:t> </a:t>
            </a:r>
            <a:r>
              <a:rPr lang="en-US" sz="2800" b="1" spc="200" dirty="0" err="1">
                <a:solidFill>
                  <a:srgbClr val="FCF5E8"/>
                </a:solidFill>
              </a:rPr>
              <a:t>öğrenece</a:t>
            </a:r>
            <a:r>
              <a:rPr lang="tr-TR" sz="2800" b="1" spc="200" dirty="0" err="1">
                <a:solidFill>
                  <a:srgbClr val="FCF5E8"/>
                </a:solidFill>
              </a:rPr>
              <a:t>ksin</a:t>
            </a:r>
            <a:r>
              <a:rPr lang="en-US" sz="2800" b="1" spc="200" dirty="0" err="1">
                <a:solidFill>
                  <a:srgbClr val="FCF5E8"/>
                </a:solidFill>
              </a:rPr>
              <a:t>iz</a:t>
            </a:r>
            <a:r>
              <a:rPr lang="en-US" sz="2800" b="1" spc="200" dirty="0">
                <a:solidFill>
                  <a:srgbClr val="FCF5E8"/>
                </a:solidFill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97" y="1007450"/>
            <a:ext cx="83514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Bu ünite sonunda;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21.yüzyıl becerileri ile ilgili kapsamlı bilgi sahibi olacaksınız.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21. yüzyıl becerileri ve iletişim becerileri arasında ilişki kurabileceksiniz.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Entelektüel birey olma konusunda kendinizi değerlendirebileceksiniz.</a:t>
            </a:r>
          </a:p>
          <a:p>
            <a:endParaRPr lang="tr-TR" sz="20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0" y="934720"/>
            <a:ext cx="914399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/>
              <a:t>Çoktan seçmeli soru:</a:t>
            </a:r>
          </a:p>
          <a:p>
            <a:r>
              <a:rPr lang="tr-TR" sz="2000" b="1" dirty="0"/>
              <a:t>Aşağıdakilerden hangisi 21. yüzyıl becerilerinin alt basamaklarından biri değildir?</a:t>
            </a:r>
          </a:p>
          <a:p>
            <a:endParaRPr lang="tr-TR" sz="2000" b="1" dirty="0"/>
          </a:p>
          <a:p>
            <a:r>
              <a:rPr lang="tr-TR" sz="2000" dirty="0"/>
              <a:t>A. Girişimcilik</a:t>
            </a:r>
          </a:p>
          <a:p>
            <a:r>
              <a:rPr lang="tr-TR" sz="2000" dirty="0"/>
              <a:t>B. Medya okuryazarlığı</a:t>
            </a:r>
          </a:p>
          <a:p>
            <a:r>
              <a:rPr lang="tr-TR" sz="2000" dirty="0"/>
              <a:t>C. İletişim</a:t>
            </a:r>
          </a:p>
          <a:p>
            <a:r>
              <a:rPr lang="tr-TR" sz="2000" dirty="0"/>
              <a:t>D. Yaşam boyu öğrenme</a:t>
            </a:r>
          </a:p>
          <a:p>
            <a:r>
              <a:rPr lang="tr-TR" sz="2000" dirty="0"/>
              <a:t>E. Eleştirel düşünme</a:t>
            </a:r>
          </a:p>
          <a:p>
            <a:endParaRPr lang="tr-TR" sz="2000" dirty="0"/>
          </a:p>
          <a:p>
            <a:r>
              <a:rPr lang="tr-TR" sz="2000" dirty="0"/>
              <a:t>Doğru cevap D</a:t>
            </a:r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60876"/>
          </a:xfrm>
        </p:spPr>
        <p:txBody>
          <a:bodyPr/>
          <a:lstStyle/>
          <a:p>
            <a:r>
              <a:rPr lang="tr-TR" dirty="0"/>
              <a:t>20.                soru</a:t>
            </a:r>
          </a:p>
        </p:txBody>
      </p:sp>
    </p:spTree>
    <p:extLst>
      <p:ext uri="{BB962C8B-B14F-4D97-AF65-F5344CB8AC3E}">
        <p14:creationId xmlns:p14="http://schemas.microsoft.com/office/powerpoint/2010/main" val="1259057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80751" y="150915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tr-TR" sz="2800" b="1" dirty="0"/>
              <a:t>19. Tablo </a:t>
            </a:r>
            <a:endParaRPr lang="tr-TR" sz="2800" dirty="0"/>
          </a:p>
          <a:p>
            <a:r>
              <a:rPr lang="tr-TR" sz="2800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-4" y="849219"/>
            <a:ext cx="88696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t="-367" r="75895"/>
          <a:stretch/>
        </p:blipFill>
        <p:spPr>
          <a:xfrm>
            <a:off x="4752751" y="1686158"/>
            <a:ext cx="2151692" cy="2973805"/>
          </a:xfrm>
          <a:prstGeom prst="rect">
            <a:avLst/>
          </a:prstGeom>
        </p:spPr>
      </p:pic>
      <p:graphicFrame>
        <p:nvGraphicFramePr>
          <p:cNvPr id="6" name="Tablo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683072"/>
              </p:ext>
            </p:extLst>
          </p:nvPr>
        </p:nvGraphicFramePr>
        <p:xfrm>
          <a:off x="323898" y="849219"/>
          <a:ext cx="4108954" cy="224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8954">
                  <a:extLst>
                    <a:ext uri="{9D8B030D-6E8A-4147-A177-3AD203B41FA5}">
                      <a16:colId xmlns:a16="http://schemas.microsoft.com/office/drawing/2014/main" val="4062885054"/>
                    </a:ext>
                  </a:extLst>
                </a:gridCol>
              </a:tblGrid>
              <a:tr h="265923">
                <a:tc>
                  <a:txBody>
                    <a:bodyPr/>
                    <a:lstStyle/>
                    <a:p>
                      <a:r>
                        <a:rPr lang="tr-TR" dirty="0"/>
                        <a:t>21. Yüzyıl Becerilerinin Temel Konuları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647400"/>
                  </a:ext>
                </a:extLst>
              </a:tr>
              <a:tr h="173872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dirty="0"/>
                        <a:t>İngilizce,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dirty="0"/>
                        <a:t>Dil sanatları ve okuma</a:t>
                      </a:r>
                      <a:r>
                        <a:rPr lang="tr-TR" baseline="0" dirty="0"/>
                        <a:t> becerisi,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baseline="0" dirty="0"/>
                        <a:t>Dünya dilleri,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baseline="0" dirty="0"/>
                        <a:t>Sanat,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baseline="0" dirty="0"/>
                        <a:t>Matematik,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baseline="0" dirty="0"/>
                        <a:t>Ekonomi,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baseline="0" dirty="0"/>
                        <a:t>Bilim,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baseline="0" dirty="0"/>
                        <a:t>Coğrafya-tarih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311704"/>
                  </a:ext>
                </a:extLst>
              </a:tr>
            </a:tbl>
          </a:graphicData>
        </a:graphic>
      </p:graphicFrame>
      <p:graphicFrame>
        <p:nvGraphicFramePr>
          <p:cNvPr id="7" name="Tablo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53209"/>
              </p:ext>
            </p:extLst>
          </p:nvPr>
        </p:nvGraphicFramePr>
        <p:xfrm>
          <a:off x="4726186" y="836213"/>
          <a:ext cx="2648649" cy="776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649">
                  <a:extLst>
                    <a:ext uri="{9D8B030D-6E8A-4147-A177-3AD203B41FA5}">
                      <a16:colId xmlns:a16="http://schemas.microsoft.com/office/drawing/2014/main" val="2907181530"/>
                    </a:ext>
                  </a:extLst>
                </a:gridCol>
              </a:tblGrid>
              <a:tr h="134015">
                <a:tc>
                  <a:txBody>
                    <a:bodyPr/>
                    <a:lstStyle/>
                    <a:p>
                      <a:r>
                        <a:rPr lang="tr-TR" dirty="0"/>
                        <a:t>21. Yüzyıl </a:t>
                      </a:r>
                      <a:r>
                        <a:rPr lang="tr-TR" dirty="0" err="1"/>
                        <a:t>Disiplinlerarası</a:t>
                      </a:r>
                      <a:r>
                        <a:rPr lang="tr-TR" dirty="0"/>
                        <a:t> Temalar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24499"/>
                  </a:ext>
                </a:extLst>
              </a:tr>
              <a:tr h="4796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983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387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22. 1. Öğrenme ve Yenilikçilik Becerileri </a:t>
            </a:r>
            <a:br>
              <a:rPr lang="tr-TR" sz="1400" b="1" dirty="0"/>
            </a:br>
            <a:endParaRPr lang="en-US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/>
          <p:cNvSpPr/>
          <p:nvPr/>
        </p:nvSpPr>
        <p:spPr>
          <a:xfrm>
            <a:off x="-40640" y="849219"/>
            <a:ext cx="9184638" cy="607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sz="2000" dirty="0"/>
          </a:p>
          <a:p>
            <a:endParaRPr lang="tr-TR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E8EE2FD5-6F40-DF4E-A433-8CB6E30440D3}"/>
              </a:ext>
            </a:extLst>
          </p:cNvPr>
          <p:cNvSpPr txBox="1"/>
          <p:nvPr/>
        </p:nvSpPr>
        <p:spPr>
          <a:xfrm>
            <a:off x="457200" y="1073426"/>
            <a:ext cx="775252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Yaratıcılık,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yenilikçilik</a:t>
            </a:r>
            <a:r>
              <a:rPr lang="tr-TR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eleştirel</a:t>
            </a:r>
            <a:r>
              <a:rPr lang="tr-TR" dirty="0"/>
              <a:t> </a:t>
            </a:r>
            <a:r>
              <a:rPr lang="tr-TR" dirty="0" err="1"/>
              <a:t>düşünme</a:t>
            </a:r>
            <a:r>
              <a:rPr lang="tr-TR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problem </a:t>
            </a:r>
            <a:r>
              <a:rPr lang="tr-TR" dirty="0" err="1"/>
              <a:t>çözme</a:t>
            </a:r>
            <a:r>
              <a:rPr lang="tr-TR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iletişim</a:t>
            </a:r>
            <a:r>
              <a:rPr lang="tr-TR" dirty="0"/>
              <a:t> 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işbirliği</a:t>
            </a:r>
            <a:r>
              <a:rPr lang="tr-TR" dirty="0"/>
              <a:t> becerileri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Kapsamı; bilgi ve beceri ile yenilenme ve </a:t>
            </a:r>
            <a:r>
              <a:rPr lang="tr-TR" dirty="0" err="1"/>
              <a:t>öğrenmeyi</a:t>
            </a:r>
            <a:r>
              <a:rPr lang="tr-TR" dirty="0"/>
              <a:t> </a:t>
            </a:r>
            <a:r>
              <a:rPr lang="tr-TR" dirty="0" err="1"/>
              <a:t>öğrenme</a:t>
            </a:r>
            <a:r>
              <a:rPr lang="tr-TR" dirty="0"/>
              <a:t> olarak iki kategori şeklindedir.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21. </a:t>
            </a:r>
            <a:r>
              <a:rPr lang="tr-TR" dirty="0" err="1"/>
              <a:t>yüzyıl</a:t>
            </a:r>
            <a:r>
              <a:rPr lang="tr-TR" dirty="0"/>
              <a:t> bireylerinin bilgiye </a:t>
            </a:r>
            <a:r>
              <a:rPr lang="tr-TR" dirty="0" err="1"/>
              <a:t>ulaşma</a:t>
            </a:r>
            <a:r>
              <a:rPr lang="tr-TR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bilgiyi yapılandırma, yenilikleri takip ederek performanslarını ortaya koyabilme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80713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tr-TR" sz="2800" b="1" dirty="0"/>
            </a:b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8"/>
          <p:cNvSpPr/>
          <p:nvPr/>
        </p:nvSpPr>
        <p:spPr>
          <a:xfrm>
            <a:off x="0" y="150218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23. 2. </a:t>
            </a:r>
            <a:r>
              <a:rPr lang="tr-TR" sz="2800" b="1" i="1" dirty="0"/>
              <a:t>Bilgi, Medya ve Teknoloji Becerileri </a:t>
            </a:r>
            <a:br>
              <a:rPr lang="tr-TR" sz="1400" b="1" dirty="0"/>
            </a:br>
            <a:endParaRPr lang="en-US" b="1" dirty="0">
              <a:solidFill>
                <a:srgbClr val="771614"/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0" y="990894"/>
            <a:ext cx="87718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Bilgi </a:t>
            </a:r>
            <a:r>
              <a:rPr lang="tr-TR" sz="2000" dirty="0" err="1"/>
              <a:t>okuryazarlığı</a:t>
            </a:r>
            <a:r>
              <a:rPr lang="tr-TR" sz="2000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medya </a:t>
            </a:r>
            <a:r>
              <a:rPr lang="tr-TR" sz="2000" dirty="0" err="1"/>
              <a:t>okuryazarlığı</a:t>
            </a:r>
            <a:r>
              <a:rPr lang="tr-TR" sz="2000" dirty="0"/>
              <a:t> 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teknoloji </a:t>
            </a:r>
            <a:r>
              <a:rPr lang="tr-TR" sz="2000" dirty="0" err="1"/>
              <a:t>okuryazarlığı</a:t>
            </a:r>
            <a:r>
              <a:rPr lang="tr-TR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becerilerini kapsar.</a:t>
            </a:r>
          </a:p>
          <a:p>
            <a:endParaRPr lang="tr-T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bilgiyi merak etme,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medyayı akıcı kullanma,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teknoloji ile </a:t>
            </a:r>
            <a:r>
              <a:rPr lang="tr-TR" sz="2000" dirty="0" err="1"/>
              <a:t>kurgulanmıs</a:t>
            </a:r>
            <a:r>
              <a:rPr lang="tr-TR" sz="2000" dirty="0"/>
              <a:t>̧ </a:t>
            </a:r>
            <a:r>
              <a:rPr lang="tr-TR" sz="2000" dirty="0" err="1"/>
              <a:t>öğrenme</a:t>
            </a:r>
            <a:r>
              <a:rPr lang="tr-TR" sz="2000" dirty="0"/>
              <a:t> becerileri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6746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tr-TR" sz="2800" b="1" dirty="0"/>
            </a:b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8"/>
          <p:cNvSpPr/>
          <p:nvPr/>
        </p:nvSpPr>
        <p:spPr>
          <a:xfrm>
            <a:off x="0" y="150218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24. 3.</a:t>
            </a:r>
            <a:r>
              <a:rPr lang="tr-TR" sz="2800" b="1" i="1" dirty="0"/>
              <a:t> Yaşam ve Kariyer Becerileri</a:t>
            </a:r>
            <a:r>
              <a:rPr lang="tr-TR" sz="2800" b="1" dirty="0"/>
              <a:t> </a:t>
            </a:r>
            <a:br>
              <a:rPr lang="tr-TR" sz="1400" b="1" dirty="0"/>
            </a:br>
            <a:endParaRPr lang="en-US" b="1" dirty="0">
              <a:solidFill>
                <a:srgbClr val="771614"/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0" y="990894"/>
            <a:ext cx="87718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Esneklik,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uyum,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/>
              <a:t>girişimcilik</a:t>
            </a:r>
            <a:r>
              <a:rPr lang="tr-TR" sz="2000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/>
              <a:t>öz</a:t>
            </a:r>
            <a:r>
              <a:rPr lang="tr-TR" sz="2000" dirty="0"/>
              <a:t> </a:t>
            </a:r>
            <a:r>
              <a:rPr lang="tr-TR" sz="2000" dirty="0" err="1"/>
              <a:t>yönetim</a:t>
            </a:r>
            <a:r>
              <a:rPr lang="tr-TR" sz="2000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sosyal beceriler,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verimlilik,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hesap verebilirlik 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liderlik becerileri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836931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25. P 21</a:t>
            </a:r>
            <a:br>
              <a:rPr lang="tr-TR" sz="1400" b="1" dirty="0"/>
            </a:br>
            <a:endParaRPr lang="en-US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48080" y="581319"/>
            <a:ext cx="1541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018329"/>
            <a:ext cx="8736496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  <a:tab pos="4143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  <a:tab pos="4143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  <a:tab pos="4143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  <a:tab pos="4143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  <a:tab pos="4143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  <a:tab pos="4143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  <a:tab pos="4143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  <a:tab pos="4143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  <a:tab pos="41433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tr-TR" sz="1800" dirty="0"/>
          </a:p>
          <a:p>
            <a:r>
              <a:rPr lang="tr-TR" sz="1600" dirty="0"/>
              <a:t>P21 tarafından öğrenciler açısından uzmanlaşma gerektiren beceriler ise </a:t>
            </a:r>
          </a:p>
          <a:p>
            <a:r>
              <a:rPr lang="tr-TR" sz="1600" dirty="0"/>
              <a:t>“21. Yüzyıl öğrenci çıktıları” başlığı ile yayımlanmıştır. Orijinal metnin çevirisi aşağıda</a:t>
            </a:r>
          </a:p>
          <a:p>
            <a:r>
              <a:rPr lang="tr-TR" sz="1600" dirty="0"/>
              <a:t> paylaşılmıştır: (</a:t>
            </a:r>
            <a:r>
              <a:rPr lang="tr-TR" sz="1600" u="sng" dirty="0">
                <a:hlinkClick r:id="rId3"/>
              </a:rPr>
              <a:t>http://static.battelleforkids.org/documents/p21/P21_Framework_DefinitionsBFK.pdf</a:t>
            </a:r>
            <a:r>
              <a:rPr lang="tr-TR" sz="1600" dirty="0"/>
              <a:t> )</a:t>
            </a:r>
          </a:p>
          <a:p>
            <a:r>
              <a:rPr lang="tr-TR" sz="1600" b="1" dirty="0"/>
              <a:t>2. ÖĞRENME VE YENİLİK BECERİLERİ</a:t>
            </a:r>
            <a:endParaRPr lang="tr-TR" sz="1600" dirty="0"/>
          </a:p>
          <a:p>
            <a:r>
              <a:rPr lang="tr-TR" sz="1600" dirty="0"/>
              <a:t>Yaratıcılığa, eleştirel düşünmeye odaklanan öğrencileri geleceğe hazırlamak için …</a:t>
            </a:r>
          </a:p>
          <a:p>
            <a:r>
              <a:rPr lang="tr-TR" sz="1600" b="1" i="1" dirty="0"/>
              <a:t>2.1. Yaratıcılık ve Yenilik </a:t>
            </a:r>
            <a:endParaRPr lang="tr-TR" sz="1600" dirty="0"/>
          </a:p>
          <a:p>
            <a:r>
              <a:rPr lang="tr-TR" sz="1600" b="1" i="1" dirty="0"/>
              <a:t>Yaratıcı düşün</a:t>
            </a:r>
            <a:endParaRPr lang="tr-TR" sz="1600" dirty="0"/>
          </a:p>
          <a:p>
            <a:r>
              <a:rPr lang="tr-TR" sz="1600" dirty="0"/>
              <a:t>• Çok çeşitli fikir yaratma teknikleri kullanın (beyin fırtınası gibi)</a:t>
            </a:r>
          </a:p>
          <a:p>
            <a:r>
              <a:rPr lang="tr-TR" sz="1600" dirty="0"/>
              <a:t>• Yeni ve değerli fikirler yaratın.</a:t>
            </a:r>
          </a:p>
          <a:p>
            <a:r>
              <a:rPr lang="tr-TR" sz="1600" dirty="0"/>
              <a:t>• Yaratıcı çabaları geliştirmek ve en üst düzeye çıkarmak için kendi fikirlerinizi </a:t>
            </a:r>
          </a:p>
          <a:p>
            <a:r>
              <a:rPr lang="tr-TR" sz="1600" dirty="0"/>
              <a:t>detaylandırın, iyileştirin, analiz edin ve değerlendirin.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4300" algn="l"/>
                <a:tab pos="4143375" algn="l"/>
              </a:tabLst>
            </a:pP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8009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49085" y="27803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>
                <a:solidFill>
                  <a:schemeClr val="bg1"/>
                </a:solidFill>
              </a:rPr>
              <a:t>26. Öğrenme ve Yenilik Becerileri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46450E27-5B84-3946-ACBF-2617F58525FF}"/>
              </a:ext>
            </a:extLst>
          </p:cNvPr>
          <p:cNvSpPr txBox="1"/>
          <p:nvPr/>
        </p:nvSpPr>
        <p:spPr>
          <a:xfrm>
            <a:off x="338857" y="1245350"/>
            <a:ext cx="628060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1" dirty="0"/>
              <a:t>Başkalarıyla yaratıcı çalışma</a:t>
            </a:r>
            <a:endParaRPr lang="tr-TR" dirty="0"/>
          </a:p>
          <a:p>
            <a:r>
              <a:rPr lang="tr-TR" dirty="0"/>
              <a:t>• Yeni fikirler geliştirin, uygulayın … </a:t>
            </a:r>
          </a:p>
          <a:p>
            <a:r>
              <a:rPr lang="tr-TR" dirty="0"/>
              <a:t>• Yeni bakış açılarına açık ve duyarlı olun…</a:t>
            </a:r>
          </a:p>
          <a:p>
            <a:r>
              <a:rPr lang="tr-TR" dirty="0"/>
              <a:t>• Çalışmada özgünlük ve yaratıcılık sergileyin … </a:t>
            </a:r>
          </a:p>
          <a:p>
            <a:r>
              <a:rPr lang="tr-TR" dirty="0"/>
              <a:t>• Başarısızlığı bir öğrenme fırsatı olarak görün…; </a:t>
            </a:r>
          </a:p>
          <a:p>
            <a:endParaRPr lang="tr-TR" b="1" i="1" dirty="0"/>
          </a:p>
          <a:p>
            <a:endParaRPr lang="tr-TR" b="1" i="1" dirty="0"/>
          </a:p>
          <a:p>
            <a:r>
              <a:rPr lang="tr-TR" b="1" i="1" dirty="0"/>
              <a:t>Yenilikleri uygulayın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76684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27. Öğrenme ve Yenilik Becerileri 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85060" y="925033"/>
            <a:ext cx="905893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i="1" dirty="0"/>
              <a:t>2.2. Eleştirel Düşünme ve Problem Çözme </a:t>
            </a:r>
            <a:endParaRPr lang="tr-TR" sz="2000" dirty="0"/>
          </a:p>
          <a:p>
            <a:r>
              <a:rPr lang="tr-TR" sz="2000" b="1" i="1" dirty="0"/>
              <a:t>Neden etkili</a:t>
            </a:r>
            <a:endParaRPr lang="tr-TR" sz="2000" dirty="0"/>
          </a:p>
          <a:p>
            <a:r>
              <a:rPr lang="tr-TR" sz="2000" dirty="0"/>
              <a:t>• Duruma uygun akıl yürütme türlerini (tümevarım, tümdengelim, vb.) kullanın.</a:t>
            </a:r>
          </a:p>
          <a:p>
            <a:r>
              <a:rPr lang="tr-TR" sz="2000" dirty="0"/>
              <a:t>• Sistematik düşünün... </a:t>
            </a:r>
          </a:p>
          <a:p>
            <a:r>
              <a:rPr lang="tr-TR" sz="2000" dirty="0"/>
              <a:t>• Analiz edin…</a:t>
            </a:r>
          </a:p>
          <a:p>
            <a:r>
              <a:rPr lang="tr-TR" sz="2000" dirty="0"/>
              <a:t>• Yargılama ve karar verme becerilerinizi geliştirin.</a:t>
            </a:r>
          </a:p>
          <a:p>
            <a:r>
              <a:rPr lang="tr-TR" sz="2000" dirty="0"/>
              <a:t>• Bilgi ve argümanlar arasında sentez yapın ve bağlantılar kurun.</a:t>
            </a:r>
          </a:p>
          <a:p>
            <a:r>
              <a:rPr lang="tr-TR" sz="2000" dirty="0"/>
              <a:t>• Bilgileri yorumlayın ve analize dayalı sonuçlar çıkarın.</a:t>
            </a:r>
          </a:p>
          <a:p>
            <a:r>
              <a:rPr lang="tr-TR" sz="2000" dirty="0"/>
              <a:t>• Öğrenme deneyimleri …</a:t>
            </a:r>
          </a:p>
          <a:p>
            <a:r>
              <a:rPr lang="tr-TR" sz="2000" b="1" i="1" dirty="0"/>
              <a:t>Problemleri çözmek</a:t>
            </a:r>
            <a:endParaRPr lang="tr-TR" sz="2000" dirty="0"/>
          </a:p>
          <a:p>
            <a:r>
              <a:rPr lang="tr-TR" sz="2000" dirty="0"/>
              <a:t>• çözmeyi deneyin.</a:t>
            </a:r>
          </a:p>
          <a:p>
            <a:r>
              <a:rPr lang="tr-TR" sz="2000" dirty="0"/>
              <a:t>• soruları belirleyin ve sorun.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584463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28. Öğrenme ve Yenilik Becerileri 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-5" y="849219"/>
            <a:ext cx="90057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i="1" dirty="0"/>
              <a:t>2.3. İletişim ve İşbirliği </a:t>
            </a:r>
            <a:endParaRPr lang="tr-TR" sz="2000" dirty="0"/>
          </a:p>
          <a:p>
            <a:r>
              <a:rPr lang="tr-TR" sz="2000" b="1" i="1" dirty="0"/>
              <a:t>Açık iletişim</a:t>
            </a:r>
            <a:endParaRPr lang="tr-TR" sz="2000" dirty="0"/>
          </a:p>
          <a:p>
            <a:r>
              <a:rPr lang="tr-TR" sz="2000" dirty="0"/>
              <a:t>• Çeşitli dillerde iletişim becerilerini kullan…</a:t>
            </a:r>
          </a:p>
          <a:p>
            <a:r>
              <a:rPr lang="tr-TR" sz="2000" dirty="0"/>
              <a:t>• Anlamı deşifre etmek için etkili bir şekilde dinleyin…</a:t>
            </a:r>
          </a:p>
          <a:p>
            <a:r>
              <a:rPr lang="tr-TR" sz="2000" dirty="0"/>
              <a:t>• İletişimi çeşitli amaçlar için kullanın (</a:t>
            </a:r>
            <a:r>
              <a:rPr lang="tr-TR" sz="2000" dirty="0" err="1"/>
              <a:t>örn</a:t>
            </a:r>
            <a:r>
              <a:rPr lang="tr-TR" sz="2000" dirty="0"/>
              <a:t>. bilgilendirmek, talimat vermek, motive etmek ve ikna etmek)</a:t>
            </a:r>
          </a:p>
          <a:p>
            <a:r>
              <a:rPr lang="tr-TR" sz="2000" dirty="0"/>
              <a:t>• Birden fazla medya ve teknoloji aracını kullanın ….</a:t>
            </a:r>
          </a:p>
          <a:p>
            <a:r>
              <a:rPr lang="tr-TR" sz="2000" dirty="0"/>
              <a:t>• Farklı ortamlarda (çok dilli dahil) etkili iletişim kurun.</a:t>
            </a:r>
          </a:p>
          <a:p>
            <a:r>
              <a:rPr lang="tr-TR" sz="2000" dirty="0"/>
              <a:t>• Başkalarıyla işbirliği yapın.</a:t>
            </a:r>
          </a:p>
          <a:p>
            <a:r>
              <a:rPr lang="tr-TR" sz="2000" dirty="0"/>
              <a:t>• Farklı ekiplerle çalışın…</a:t>
            </a:r>
          </a:p>
          <a:p>
            <a:r>
              <a:rPr lang="tr-TR" sz="2000" dirty="0"/>
              <a:t>• Ortak bir hedefe ulaşmak için esnek ve istekli  olun. </a:t>
            </a:r>
          </a:p>
          <a:p>
            <a:r>
              <a:rPr lang="tr-TR" sz="2000" dirty="0"/>
              <a:t>• Sorumluluk alın…</a:t>
            </a:r>
          </a:p>
        </p:txBody>
      </p:sp>
    </p:spTree>
    <p:extLst>
      <p:ext uri="{BB962C8B-B14F-4D97-AF65-F5344CB8AC3E}">
        <p14:creationId xmlns:p14="http://schemas.microsoft.com/office/powerpoint/2010/main" val="836990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29. Bilgi, Medya ve Teknoloji Becerileri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TÜSİAD Türk Sanayicileri ve İşadamları Derneği Vector Logo #tüsiad #logo  #vectorlogo | Allianz logo, Vector logo,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5" name="AutoShape 4" descr="TÜSİAD Türk Sanayicileri ve İşadamları Derneği Vector Logo #tüsiad #logo  #vectorlogo | Allianz logo, Vector logo, Logo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2" name="Dikdörtgen 1"/>
          <p:cNvSpPr/>
          <p:nvPr/>
        </p:nvSpPr>
        <p:spPr>
          <a:xfrm>
            <a:off x="-2426073" y="1250055"/>
            <a:ext cx="88888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sz="20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08CF463-9AEA-C74E-97AB-2CCFFDD90627}"/>
              </a:ext>
            </a:extLst>
          </p:cNvPr>
          <p:cNvSpPr txBox="1"/>
          <p:nvPr/>
        </p:nvSpPr>
        <p:spPr>
          <a:xfrm>
            <a:off x="934278" y="1421296"/>
            <a:ext cx="5527667" cy="320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21. yüzyıldaki insanlar, teknoloji ve medya odaklı bir ortamda yaşamaktadır: </a:t>
            </a:r>
          </a:p>
          <a:p>
            <a:r>
              <a:rPr lang="tr-TR" dirty="0"/>
              <a:t>1) bol miktarda bilgiye erişim, </a:t>
            </a:r>
          </a:p>
          <a:p>
            <a:r>
              <a:rPr lang="tr-TR" dirty="0"/>
              <a:t>2) teknoloji araçlarındaki hızlı değişiklikler ve </a:t>
            </a:r>
          </a:p>
          <a:p>
            <a:r>
              <a:rPr lang="tr-TR" dirty="0"/>
              <a:t>3) işbirliği yapma. </a:t>
            </a:r>
          </a:p>
          <a:p>
            <a:endParaRPr lang="tr-TR" b="1" i="1" dirty="0"/>
          </a:p>
          <a:p>
            <a:r>
              <a:rPr lang="tr-TR" b="1" i="1" dirty="0"/>
              <a:t>3.1. Bilgi Okuryazarlığı </a:t>
            </a:r>
            <a:endParaRPr lang="tr-TR" dirty="0"/>
          </a:p>
          <a:p>
            <a:r>
              <a:rPr lang="tr-TR" b="1" i="1" dirty="0"/>
              <a:t>Bilgilere erişim ve değerlendirme</a:t>
            </a:r>
            <a:endParaRPr lang="tr-TR" dirty="0"/>
          </a:p>
          <a:p>
            <a:r>
              <a:rPr lang="tr-TR" dirty="0"/>
              <a:t>• Bilgiye verimli (zaman) ve etkili (kaynaklar) erişin.</a:t>
            </a:r>
          </a:p>
          <a:p>
            <a:r>
              <a:rPr lang="tr-TR" dirty="0"/>
              <a:t>• Bilgileri eleştirel ve yetkin bir şekilde değerlendirin.</a:t>
            </a:r>
            <a:r>
              <a:rPr lang="tr-TR" b="1" i="1" dirty="0"/>
              <a:t> </a:t>
            </a:r>
            <a:endParaRPr lang="tr-TR" dirty="0"/>
          </a:p>
          <a:p>
            <a:endParaRPr lang="tr-TR" b="1" i="1" dirty="0"/>
          </a:p>
          <a:p>
            <a:r>
              <a:rPr lang="tr-TR" b="1" i="1" dirty="0"/>
              <a:t>Kullanım ve yönetim bilgileri</a:t>
            </a:r>
            <a:endParaRPr lang="tr-TR" dirty="0"/>
          </a:p>
          <a:p>
            <a:r>
              <a:rPr lang="tr-TR" dirty="0"/>
              <a:t>• Sorunlar için bilgileri doğru ve yaratıcı bir şekilde kullanın.</a:t>
            </a:r>
          </a:p>
          <a:p>
            <a:r>
              <a:rPr lang="tr-TR" dirty="0"/>
              <a:t>• Çok çeşitli kaynaklardan gelen bilgi akışını yönetin.</a:t>
            </a:r>
          </a:p>
          <a:p>
            <a:r>
              <a:rPr lang="tr-TR" dirty="0"/>
              <a:t>• Bilgiye erişim …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2142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>
                <a:solidFill>
                  <a:schemeClr val="bg1"/>
                </a:solidFill>
              </a:rPr>
              <a:t>3. Anahtar kavramlar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kdörtgen 3"/>
          <p:cNvSpPr/>
          <p:nvPr/>
        </p:nvSpPr>
        <p:spPr>
          <a:xfrm>
            <a:off x="510155" y="1440670"/>
            <a:ext cx="6646549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21. yüzyıl becerileri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Öğrenme ve yenilikçilik becerileri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Bilgi, medya ve teknoloji becerileri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Yaşam ve kariyer becerileri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75911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30. 3.2. Medya Okuryazarlığı 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142240" y="967465"/>
            <a:ext cx="90830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i="1" dirty="0"/>
              <a:t>3.2. Medya Okur Yazarlığı</a:t>
            </a:r>
            <a:endParaRPr lang="tr-TR" sz="2000" dirty="0"/>
          </a:p>
          <a:p>
            <a:r>
              <a:rPr lang="tr-TR" sz="2000" b="1" i="1" dirty="0"/>
              <a:t>Analiz ortamı</a:t>
            </a:r>
            <a:endParaRPr lang="tr-TR" sz="2000" dirty="0"/>
          </a:p>
          <a:p>
            <a:r>
              <a:rPr lang="tr-TR" sz="2000" dirty="0"/>
              <a:t>• Medya mesajları …</a:t>
            </a:r>
          </a:p>
          <a:p>
            <a:r>
              <a:rPr lang="tr-TR" sz="2000" dirty="0"/>
              <a:t>• Bireylerin mesajları …</a:t>
            </a:r>
          </a:p>
          <a:p>
            <a:r>
              <a:rPr lang="tr-TR" sz="2000" dirty="0"/>
              <a:t>• Medyaya erişim ve medya kullanımı …</a:t>
            </a:r>
          </a:p>
          <a:p>
            <a:endParaRPr lang="tr-TR" sz="2000" dirty="0"/>
          </a:p>
          <a:p>
            <a:r>
              <a:rPr lang="tr-TR" sz="2000" b="1" i="1" dirty="0"/>
              <a:t>Medya ürünleri oluştur</a:t>
            </a:r>
            <a:endParaRPr lang="tr-TR" sz="2000" dirty="0"/>
          </a:p>
          <a:p>
            <a:r>
              <a:rPr lang="tr-TR" sz="2000" dirty="0"/>
              <a:t>• En uygun medya oluşturma araçları …</a:t>
            </a:r>
          </a:p>
          <a:p>
            <a:r>
              <a:rPr lang="tr-TR" sz="2000" dirty="0"/>
              <a:t>• Farklı, çok kültürlü ortamlarda en uygun ifadeler ve yorumlar …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121190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31. </a:t>
            </a:r>
            <a:r>
              <a:rPr lang="tr-TR" sz="2800" b="1" i="1" dirty="0"/>
              <a:t>3.3. BİT (Bilgi, İletişim ve Teknoloji) Okuryazarlığı </a:t>
            </a:r>
            <a:r>
              <a:rPr lang="tr-TR" sz="2800" b="1" dirty="0"/>
              <a:t> 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Vektörel Çizim | Mezuniyet, Kep Atma Töreni Vektörel Görselleri | Fitas  finalis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2" name="Dikdörtgen 1"/>
          <p:cNvSpPr/>
          <p:nvPr/>
        </p:nvSpPr>
        <p:spPr>
          <a:xfrm>
            <a:off x="0" y="802035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i="1" dirty="0"/>
              <a:t>3.3. BİT (Bilgi, İletişim ve Teknoloji) Okuryazarlığı </a:t>
            </a:r>
            <a:endParaRPr lang="tr-TR" sz="2000" dirty="0"/>
          </a:p>
          <a:p>
            <a:r>
              <a:rPr lang="tr-TR" sz="2000" b="1" i="1" dirty="0"/>
              <a:t>Teknolojiyi etkin bir şekilde uygulayın</a:t>
            </a:r>
            <a:endParaRPr lang="tr-TR" sz="2000" dirty="0"/>
          </a:p>
          <a:p>
            <a:r>
              <a:rPr lang="tr-TR" sz="2000" dirty="0"/>
              <a:t>• Bilgiyi araştırmak, düzenlemek, değerlendirmek ve iletmek için teknolojiyi bir araç olarak kullanın.</a:t>
            </a:r>
          </a:p>
          <a:p>
            <a:r>
              <a:rPr lang="tr-TR" sz="2000" dirty="0"/>
              <a:t>• Dijital teknolojileri (bilgisayarlar, </a:t>
            </a:r>
            <a:r>
              <a:rPr lang="tr-TR" sz="2000" dirty="0" err="1"/>
              <a:t>PDA'lar</a:t>
            </a:r>
            <a:r>
              <a:rPr lang="tr-TR" sz="2000" dirty="0"/>
              <a:t>, medya oynatıcılar, GPS, vb.), iletişim/ağ araçları ve sosyal medyayı kullanın.</a:t>
            </a:r>
          </a:p>
          <a:p>
            <a:r>
              <a:rPr lang="tr-TR" sz="2000" dirty="0"/>
              <a:t>• Bilgi teknolojilerinin erişimini ve kullanımını çevreleyen etik/yasal konulara ilişkin temel bir anlayışa sahip olun. 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691640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32. YAŞAM VE KARİYER BECERİLERİ 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284480" y="849219"/>
            <a:ext cx="88595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/>
              <a:t>4. YAŞAM VE KARİYER BECERİLERİ</a:t>
            </a:r>
            <a:endParaRPr lang="tr-TR" sz="2000" dirty="0"/>
          </a:p>
          <a:p>
            <a:r>
              <a:rPr lang="tr-TR" sz="2000" dirty="0"/>
              <a:t>Günümüz yaşamı ve çalışma ortamları </a:t>
            </a:r>
          </a:p>
          <a:p>
            <a:endParaRPr lang="tr-TR" sz="2000" dirty="0"/>
          </a:p>
          <a:p>
            <a:r>
              <a:rPr lang="tr-TR" sz="2000" dirty="0"/>
              <a:t>Küresel rekabet…</a:t>
            </a:r>
          </a:p>
          <a:p>
            <a:endParaRPr lang="tr-TR" sz="2000" dirty="0"/>
          </a:p>
          <a:p>
            <a:r>
              <a:rPr lang="tr-TR" sz="2000" dirty="0"/>
              <a:t>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5E9C996-F44C-C14F-A2B6-697F84C5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04" y="2124347"/>
            <a:ext cx="3677536" cy="270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25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33. YAŞAM VE KARİYER BECERİLERİ 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-4" y="849219"/>
            <a:ext cx="88595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/>
              <a:t>4.1. Esneklik ve </a:t>
            </a:r>
            <a:r>
              <a:rPr lang="tr-TR" sz="2000" b="1" dirty="0" err="1"/>
              <a:t>uyarlanabilirlik</a:t>
            </a:r>
            <a:r>
              <a:rPr lang="tr-TR" sz="2000" dirty="0"/>
              <a:t> </a:t>
            </a:r>
          </a:p>
          <a:p>
            <a:r>
              <a:rPr lang="tr-TR" sz="2000" b="1" i="1" dirty="0"/>
              <a:t>Değişime uyum</a:t>
            </a:r>
            <a:endParaRPr lang="tr-TR" sz="2000" dirty="0"/>
          </a:p>
          <a:p>
            <a:r>
              <a:rPr lang="tr-TR" sz="2000" dirty="0"/>
              <a:t>• Çeşitli rollere, iş sorumluluklarına …  uyum sağlayın.</a:t>
            </a:r>
          </a:p>
          <a:p>
            <a:r>
              <a:rPr lang="tr-TR" sz="2000" dirty="0"/>
              <a:t>• Belirsizlik … ortamında etkin bir şekilde çalışın. </a:t>
            </a:r>
          </a:p>
          <a:p>
            <a:r>
              <a:rPr lang="tr-TR" sz="2000" b="1" i="1" dirty="0"/>
              <a:t>Esnek ol</a:t>
            </a:r>
            <a:endParaRPr lang="tr-TR" sz="2000" dirty="0"/>
          </a:p>
          <a:p>
            <a:r>
              <a:rPr lang="tr-TR" sz="2000" dirty="0"/>
              <a:t>• Geri bildirimi… </a:t>
            </a:r>
          </a:p>
          <a:p>
            <a:r>
              <a:rPr lang="tr-TR" sz="2000" dirty="0"/>
              <a:t>• Övgü, aksilik ve eleştiri … </a:t>
            </a:r>
          </a:p>
          <a:p>
            <a:r>
              <a:rPr lang="tr-TR" sz="2000" dirty="0"/>
              <a:t>• Çözüme ulaşmak için çeşitli görüşleri ve inançları anlayın...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564137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34. YAŞAM VE KARİYER BECERİLERİ 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1139999" y="991273"/>
            <a:ext cx="68769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/>
              <a:t>4.2. Girişim ve Öz Yönelim</a:t>
            </a:r>
            <a:r>
              <a:rPr lang="tr-TR" sz="20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i="1" dirty="0"/>
              <a:t>Hedefleri ve zamanı yönetin</a:t>
            </a:r>
          </a:p>
          <a:p>
            <a:endParaRPr lang="tr-TR" sz="2000" b="1" i="1" dirty="0"/>
          </a:p>
          <a:p>
            <a:endParaRPr lang="tr-TR" sz="2000" b="1" i="1" dirty="0"/>
          </a:p>
          <a:p>
            <a:endParaRPr lang="tr-TR" sz="2000" dirty="0"/>
          </a:p>
          <a:p>
            <a:endParaRPr lang="tr-TR" sz="2000" b="1" i="1" dirty="0"/>
          </a:p>
          <a:p>
            <a:endParaRPr lang="tr-TR" sz="20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i="1" dirty="0"/>
              <a:t>Bağımsız çalışma</a:t>
            </a:r>
            <a:endParaRPr lang="tr-T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b="1" dirty="0"/>
              <a:t>Uzmanlık</a:t>
            </a:r>
            <a:endParaRPr lang="tr-TR" sz="2000" dirty="0"/>
          </a:p>
          <a:p>
            <a:endParaRPr lang="tr-TR" sz="2000" dirty="0"/>
          </a:p>
        </p:txBody>
      </p:sp>
      <p:pic>
        <p:nvPicPr>
          <p:cNvPr id="3074" name="Picture 2" descr="Zamanı Yönetmek Kendini Yönetme Becerisidir / Dr. İbrahim Öztahtalı | Gönül  Dergisi | Kültür ve Medeniyet Dergisi">
            <a:extLst>
              <a:ext uri="{FF2B5EF4-FFF2-40B4-BE49-F238E27FC236}">
                <a16:creationId xmlns:a16="http://schemas.microsoft.com/office/drawing/2014/main" id="{DB0831CD-867A-1E47-A399-8A34EBA5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1288104"/>
            <a:ext cx="2424225" cy="163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965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35. YAŞAM VE KARİYER BECERİLERİ 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284480" y="849219"/>
            <a:ext cx="8859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/>
              <a:t> </a:t>
            </a:r>
          </a:p>
          <a:p>
            <a:endParaRPr lang="tr-TR" sz="2000" dirty="0"/>
          </a:p>
        </p:txBody>
      </p:sp>
      <p:sp>
        <p:nvSpPr>
          <p:cNvPr id="4" name="Dikdörtgen 3"/>
          <p:cNvSpPr/>
          <p:nvPr/>
        </p:nvSpPr>
        <p:spPr>
          <a:xfrm>
            <a:off x="-2" y="956930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/>
              <a:t>     </a:t>
            </a:r>
          </a:p>
          <a:p>
            <a:r>
              <a:rPr lang="tr-TR" sz="2000" b="1" dirty="0"/>
              <a:t>4.3. Sosyal ve Kültürlerarası Beceriler</a:t>
            </a:r>
            <a:r>
              <a:rPr lang="tr-TR" sz="2000" dirty="0"/>
              <a:t> </a:t>
            </a:r>
          </a:p>
          <a:p>
            <a:r>
              <a:rPr lang="tr-TR" sz="2000" b="1" i="1" dirty="0"/>
              <a:t>Başkalarıyla etkili etkileşimler yapın</a:t>
            </a:r>
            <a:endParaRPr lang="tr-TR" sz="2000" dirty="0"/>
          </a:p>
          <a:p>
            <a:r>
              <a:rPr lang="tr-TR" sz="2000" dirty="0"/>
              <a:t>• Dinlemenin ve konuşmanın zamanını bilin…</a:t>
            </a:r>
          </a:p>
          <a:p>
            <a:r>
              <a:rPr lang="tr-TR" sz="2000" dirty="0"/>
              <a:t>• Saygın, profesyonel bir şekilde davranın. </a:t>
            </a:r>
          </a:p>
          <a:p>
            <a:r>
              <a:rPr lang="tr-TR" sz="2000" b="1" i="1" dirty="0"/>
              <a:t>Farklı ekiplerde etkin çalışma</a:t>
            </a:r>
            <a:endParaRPr lang="tr-TR" sz="2000" dirty="0"/>
          </a:p>
          <a:p>
            <a:r>
              <a:rPr lang="tr-TR" sz="2000" dirty="0"/>
              <a:t>• Kültürel farklılıklara saygı gösterin … </a:t>
            </a:r>
          </a:p>
          <a:p>
            <a:r>
              <a:rPr lang="tr-TR" sz="2000" dirty="0"/>
              <a:t>• Farklı fikir ve değerlere açık olun …</a:t>
            </a:r>
          </a:p>
          <a:p>
            <a:r>
              <a:rPr lang="tr-TR" sz="2000" dirty="0"/>
              <a:t>• Sosyal ve kültürel farklılıklardan yararlanın.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957409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>
                <a:solidFill>
                  <a:schemeClr val="bg1"/>
                </a:solidFill>
              </a:rPr>
              <a:t>36. YAŞAM VE KARİYER BECERİLERİ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284480" y="849219"/>
            <a:ext cx="8859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/>
              <a:t> </a:t>
            </a:r>
          </a:p>
          <a:p>
            <a:endParaRPr lang="tr-TR" sz="2000" dirty="0"/>
          </a:p>
        </p:txBody>
      </p:sp>
      <p:sp>
        <p:nvSpPr>
          <p:cNvPr id="4" name="Dikdörtgen 3"/>
          <p:cNvSpPr/>
          <p:nvPr/>
        </p:nvSpPr>
        <p:spPr>
          <a:xfrm>
            <a:off x="-4" y="849219"/>
            <a:ext cx="87612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/>
              <a:t>4.4. Verimlilik ve Hesap Verebilirlik</a:t>
            </a:r>
            <a:r>
              <a:rPr lang="tr-TR" sz="2000" dirty="0"/>
              <a:t> </a:t>
            </a:r>
          </a:p>
          <a:p>
            <a:r>
              <a:rPr lang="tr-TR" sz="2000" b="1" i="1" dirty="0"/>
              <a:t>Projeleri yönet</a:t>
            </a:r>
            <a:endParaRPr lang="tr-TR" sz="2000" dirty="0"/>
          </a:p>
          <a:p>
            <a:r>
              <a:rPr lang="tr-TR" sz="2000" dirty="0"/>
              <a:t>• Engeller, rekabetçi durumlar ve baskılar karşısında hedefler belirleyin ve bunlara ulaşın.</a:t>
            </a:r>
          </a:p>
          <a:p>
            <a:r>
              <a:rPr lang="tr-TR" sz="2000" dirty="0"/>
              <a:t>• Amaçlanan sonuca ulaşmak için çalışmayı </a:t>
            </a:r>
            <a:r>
              <a:rPr lang="tr-TR" sz="2000" dirty="0" err="1"/>
              <a:t>önceliklendirin</a:t>
            </a:r>
            <a:r>
              <a:rPr lang="tr-TR" sz="2000" dirty="0"/>
              <a:t>, planlayın ve yönetin.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915959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37. SONUÇ 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284480" y="849219"/>
            <a:ext cx="885951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21. yüzyıl için ortaya konan insan modeli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Dünyadaki hızlı küreselleşme...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Takımlar oluşturarak, sorumluluk ve inisiyatif alarak, teknolojiyi etkin kullanarak bilişsel becerilerini kullanmaları beklenmektedir. </a:t>
            </a:r>
          </a:p>
          <a:p>
            <a:r>
              <a:rPr lang="tr-TR" sz="20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yeni becerilere sahip olmak ve var olan becerilerini daha etkin kullanmak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Bireylerin kendi kişisel gelişimlerine odaklanması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Üniversite eğitimi hem iş dünyasının ihtiyaçlarını dikkate almalı, hem de bireylerin gelişim süreçlerine katkı sunabilmelidir.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Üniversitelere bu alanda önemli sorumluluklar düşmektedir.</a:t>
            </a:r>
          </a:p>
        </p:txBody>
      </p:sp>
    </p:spTree>
    <p:extLst>
      <p:ext uri="{BB962C8B-B14F-4D97-AF65-F5344CB8AC3E}">
        <p14:creationId xmlns:p14="http://schemas.microsoft.com/office/powerpoint/2010/main" val="1159414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 Video  ve kaynak önerileri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-6" y="840470"/>
            <a:ext cx="9144004" cy="528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/>
              <a:t>21. yy becerileri ölçeği (Bu becerilere ne kadar sahipsiniz): file:///</a:t>
            </a:r>
            <a:r>
              <a:rPr lang="tr-TR" sz="1800" dirty="0" err="1"/>
              <a:t>Users</a:t>
            </a:r>
            <a:r>
              <a:rPr lang="tr-TR" sz="1800" dirty="0"/>
              <a:t>/</a:t>
            </a:r>
            <a:r>
              <a:rPr lang="tr-TR" sz="1800" dirty="0" err="1"/>
              <a:t>huseyin</a:t>
            </a:r>
            <a:r>
              <a:rPr lang="tr-TR" sz="1800" dirty="0"/>
              <a:t>/Desktop/o%CC%88lc%CC%A7ek%20cok-boyutlu-21-yuzyil-becerileri-olcegi-gecerlik-ve-guvenirlik-calismasi-multidimensional-21th_0.pdf </a:t>
            </a:r>
          </a:p>
          <a:p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hlinkClick r:id="rId3"/>
              </a:rPr>
              <a:t>https://www.youtube.com/watch?v=OKBKb7Eg-cc</a:t>
            </a:r>
            <a:r>
              <a:rPr lang="tr-TR" b="1" dirty="0"/>
              <a:t> (21.yy. becerileri- Prof. Dr. Mehmet Kesim)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hlinkClick r:id="rId4"/>
              </a:rPr>
              <a:t>https://www.youtube.com/watch?v=atay9Q79My0</a:t>
            </a:r>
            <a:r>
              <a:rPr lang="tr-TR" b="1" dirty="0"/>
              <a:t>  (21. yy. Becerileri- Prof. Dr. Kerem Alkin)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hlinkClick r:id="rId5"/>
              </a:rPr>
              <a:t>https://www.youtube.com/watch?v=nm-mMz5ptik</a:t>
            </a:r>
            <a:r>
              <a:rPr lang="tr-TR" b="1" dirty="0"/>
              <a:t> </a:t>
            </a:r>
            <a:r>
              <a:rPr lang="tr-TR" b="1" dirty="0" err="1"/>
              <a:t>Khan</a:t>
            </a:r>
            <a:r>
              <a:rPr lang="tr-TR" b="1" dirty="0"/>
              <a:t> Academy 21. yy. Becerileri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>
                <a:hlinkClick r:id="rId6"/>
              </a:rPr>
              <a:t>https://www.youtube.com/watch?v=RWvllvRbgr8</a:t>
            </a:r>
            <a:r>
              <a:rPr lang="tr-TR" b="1" dirty="0"/>
              <a:t> </a:t>
            </a:r>
            <a:r>
              <a:rPr lang="tr-TR" b="1" dirty="0" err="1"/>
              <a:t>Ted</a:t>
            </a:r>
            <a:r>
              <a:rPr lang="tr-TR" b="1" dirty="0"/>
              <a:t> </a:t>
            </a:r>
            <a:r>
              <a:rPr lang="tr-TR" b="1"/>
              <a:t>Talks</a:t>
            </a:r>
            <a:endParaRPr lang="tr-TR" b="1" dirty="0"/>
          </a:p>
          <a:p>
            <a:endParaRPr lang="tr-TR" b="1" dirty="0"/>
          </a:p>
          <a:p>
            <a:r>
              <a:rPr lang="tr-TR" b="1" dirty="0"/>
              <a:t>KAYNAKÇA</a:t>
            </a:r>
            <a:endParaRPr lang="tr-TR" dirty="0"/>
          </a:p>
          <a:p>
            <a:r>
              <a:rPr lang="tr-TR" dirty="0"/>
              <a:t> </a:t>
            </a:r>
          </a:p>
          <a:p>
            <a:r>
              <a:rPr lang="tr-TR" dirty="0"/>
              <a:t> </a:t>
            </a:r>
          </a:p>
          <a:p>
            <a:r>
              <a:rPr lang="tr-TR" dirty="0"/>
              <a:t>Zeynep Duygu Yeniay Üsküplü. (2019). Eğitim Sosyolojisi Açısından 21. Yüzyıl Becerileri Türkiye’de Çocuk Üniversiteleri modeli. İstanbul Üniversitesi Sosyal Bilimler Enstitüsü Yayımlanmamış Doktora Tezi</a:t>
            </a:r>
          </a:p>
          <a:p>
            <a:r>
              <a:rPr lang="tr-TR" dirty="0"/>
              <a:t> </a:t>
            </a:r>
          </a:p>
          <a:p>
            <a:r>
              <a:rPr lang="tr-TR" dirty="0" err="1"/>
              <a:t>Griffin</a:t>
            </a:r>
            <a:r>
              <a:rPr lang="tr-TR" dirty="0"/>
              <a:t>, P. ve </a:t>
            </a:r>
            <a:r>
              <a:rPr lang="tr-TR" dirty="0" err="1"/>
              <a:t>Care</a:t>
            </a:r>
            <a:r>
              <a:rPr lang="tr-TR" dirty="0"/>
              <a:t>, E. (</a:t>
            </a:r>
            <a:r>
              <a:rPr lang="tr-TR" dirty="0" err="1"/>
              <a:t>Eds</a:t>
            </a:r>
            <a:r>
              <a:rPr lang="tr-TR" dirty="0"/>
              <a:t>.). (2014). </a:t>
            </a:r>
            <a:r>
              <a:rPr lang="tr-TR" dirty="0" err="1"/>
              <a:t>Assessment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teaching</a:t>
            </a:r>
            <a:r>
              <a:rPr lang="tr-TR" dirty="0"/>
              <a:t> of 21st </a:t>
            </a:r>
            <a:r>
              <a:rPr lang="tr-TR" dirty="0" err="1"/>
              <a:t>century</a:t>
            </a:r>
            <a:r>
              <a:rPr lang="tr-TR" dirty="0"/>
              <a:t> </a:t>
            </a:r>
            <a:r>
              <a:rPr lang="tr-TR" dirty="0" err="1"/>
              <a:t>skills</a:t>
            </a:r>
            <a:r>
              <a:rPr lang="tr-TR" dirty="0"/>
              <a:t>: </a:t>
            </a:r>
            <a:r>
              <a:rPr lang="tr-TR" dirty="0" err="1"/>
              <a:t>Methods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approach</a:t>
            </a:r>
            <a:r>
              <a:rPr lang="tr-TR" dirty="0"/>
              <a:t>. </a:t>
            </a:r>
            <a:r>
              <a:rPr lang="tr-TR" dirty="0" err="1"/>
              <a:t>Springer</a:t>
            </a:r>
            <a:r>
              <a:rPr lang="tr-TR" dirty="0"/>
              <a:t>. </a:t>
            </a:r>
          </a:p>
          <a:p>
            <a:r>
              <a:rPr lang="tr-TR" dirty="0"/>
              <a:t> </a:t>
            </a:r>
          </a:p>
          <a:p>
            <a:r>
              <a:rPr lang="tr-TR" dirty="0"/>
              <a:t>Yurtseven, M. (2015). Bilgi Toplumu Olma Yolunda </a:t>
            </a:r>
            <a:r>
              <a:rPr lang="tr-TR" dirty="0" err="1"/>
              <a:t>Kütüphane</a:t>
            </a:r>
            <a:r>
              <a:rPr lang="tr-TR" dirty="0"/>
              <a:t> ve Sivil Toplum </a:t>
            </a:r>
            <a:r>
              <a:rPr lang="tr-TR" dirty="0" err="1"/>
              <a:t>Kuruluşu</a:t>
            </a:r>
            <a:r>
              <a:rPr lang="tr-TR" dirty="0"/>
              <a:t> </a:t>
            </a:r>
            <a:r>
              <a:rPr lang="tr-TR" dirty="0" err="1"/>
              <a:t>Etkileşimi</a:t>
            </a:r>
            <a:r>
              <a:rPr lang="tr-TR" dirty="0"/>
              <a:t>: </a:t>
            </a:r>
            <a:r>
              <a:rPr lang="tr-TR" dirty="0" err="1"/>
              <a:t>Türk</a:t>
            </a:r>
            <a:r>
              <a:rPr lang="tr-TR" dirty="0"/>
              <a:t> </a:t>
            </a:r>
            <a:r>
              <a:rPr lang="tr-TR" dirty="0" err="1"/>
              <a:t>Kütüphaneciler</a:t>
            </a:r>
            <a:r>
              <a:rPr lang="tr-TR" dirty="0"/>
              <a:t> </a:t>
            </a:r>
            <a:r>
              <a:rPr lang="tr-TR" dirty="0" err="1"/>
              <a:t>Derneği</a:t>
            </a:r>
            <a:r>
              <a:rPr lang="tr-TR" dirty="0"/>
              <a:t> </a:t>
            </a:r>
            <a:r>
              <a:rPr lang="tr-TR" dirty="0" err="1"/>
              <a:t>Örneği</a:t>
            </a:r>
            <a:r>
              <a:rPr lang="tr-TR" dirty="0"/>
              <a:t> (TKD). (</a:t>
            </a:r>
            <a:r>
              <a:rPr lang="tr-TR" dirty="0" err="1"/>
              <a:t>Yayımlanmamıs</a:t>
            </a:r>
            <a:r>
              <a:rPr lang="tr-TR" dirty="0"/>
              <a:t>̧ </a:t>
            </a:r>
            <a:r>
              <a:rPr lang="tr-TR" dirty="0" err="1"/>
              <a:t>yüksek</a:t>
            </a:r>
            <a:r>
              <a:rPr lang="tr-TR" dirty="0"/>
              <a:t> lisans tezi). </a:t>
            </a:r>
          </a:p>
          <a:p>
            <a:r>
              <a:rPr lang="tr-TR" dirty="0"/>
              <a:t>Marmara </a:t>
            </a:r>
            <a:r>
              <a:rPr lang="tr-TR" dirty="0" err="1"/>
              <a:t>Üniversitesi</a:t>
            </a:r>
            <a:r>
              <a:rPr lang="tr-TR" dirty="0"/>
              <a:t> </a:t>
            </a:r>
            <a:r>
              <a:rPr lang="tr-TR" dirty="0" err="1"/>
              <a:t>Türkiyat</a:t>
            </a:r>
            <a:r>
              <a:rPr lang="tr-TR" dirty="0"/>
              <a:t> </a:t>
            </a:r>
            <a:r>
              <a:rPr lang="tr-TR" dirty="0" err="1"/>
              <a:t>Araştırmaları</a:t>
            </a:r>
            <a:r>
              <a:rPr lang="tr-TR" dirty="0"/>
              <a:t> </a:t>
            </a:r>
            <a:r>
              <a:rPr lang="tr-TR" dirty="0" err="1"/>
              <a:t>Enstitüsu</a:t>
            </a:r>
            <a:r>
              <a:rPr lang="tr-TR" dirty="0"/>
              <a:t>̈, </a:t>
            </a:r>
            <a:r>
              <a:rPr lang="tr-TR" dirty="0" err="1"/>
              <a:t>İstanbul</a:t>
            </a:r>
            <a:r>
              <a:rPr lang="tr-TR" dirty="0"/>
              <a:t>. </a:t>
            </a:r>
          </a:p>
          <a:p>
            <a:r>
              <a:rPr lang="tr-TR" dirty="0"/>
              <a:t> </a:t>
            </a:r>
            <a:r>
              <a:rPr lang="tr-TR" sz="1800" dirty="0"/>
              <a:t> </a:t>
            </a:r>
          </a:p>
          <a:p>
            <a:r>
              <a:rPr lang="tr-TR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1727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 Video  ve kaynak önerileri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-6" y="840470"/>
            <a:ext cx="91440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/>
          </a:p>
          <a:p>
            <a:r>
              <a:rPr lang="tr-TR" sz="1800" dirty="0"/>
              <a:t>Elverdi, S. (2011). Bilgi Toplumu </a:t>
            </a:r>
            <a:r>
              <a:rPr lang="tr-TR" sz="1800" dirty="0" err="1"/>
              <a:t>Sürecinde</a:t>
            </a:r>
            <a:r>
              <a:rPr lang="tr-TR" sz="1800" dirty="0"/>
              <a:t> Erciyes </a:t>
            </a:r>
            <a:r>
              <a:rPr lang="tr-TR" sz="1800" dirty="0" err="1"/>
              <a:t>Üniversitesi</a:t>
            </a:r>
            <a:r>
              <a:rPr lang="tr-TR" sz="1800" dirty="0"/>
              <a:t> İ.İ.B.F. </a:t>
            </a:r>
            <a:r>
              <a:rPr lang="tr-TR" sz="1800" dirty="0" err="1"/>
              <a:t>Kütüphanesi</a:t>
            </a:r>
            <a:r>
              <a:rPr lang="tr-TR" sz="1800" dirty="0"/>
              <a:t>: Uluslararası Bir </a:t>
            </a:r>
            <a:r>
              <a:rPr lang="tr-TR" sz="1800" dirty="0" err="1"/>
              <a:t>Karşılaştırma</a:t>
            </a:r>
            <a:r>
              <a:rPr lang="tr-TR" sz="1800" dirty="0"/>
              <a:t>. (</a:t>
            </a:r>
            <a:r>
              <a:rPr lang="tr-TR" sz="1800" dirty="0" err="1"/>
              <a:t>Yayımlanmamıs</a:t>
            </a:r>
            <a:r>
              <a:rPr lang="tr-TR" sz="1800" dirty="0"/>
              <a:t>̧ </a:t>
            </a:r>
            <a:r>
              <a:rPr lang="tr-TR" sz="1800" dirty="0" err="1"/>
              <a:t>yüksek</a:t>
            </a:r>
            <a:r>
              <a:rPr lang="tr-TR" sz="1800" dirty="0"/>
              <a:t> lisans tezi). Erciyes </a:t>
            </a:r>
            <a:r>
              <a:rPr lang="tr-TR" sz="1800" dirty="0" err="1"/>
              <a:t>Üniversitesi</a:t>
            </a:r>
            <a:r>
              <a:rPr lang="tr-TR" sz="1800" dirty="0"/>
              <a:t> Sosyal Bilimler </a:t>
            </a:r>
            <a:r>
              <a:rPr lang="tr-TR" sz="1800" dirty="0" err="1"/>
              <a:t>Enstitüsu</a:t>
            </a:r>
            <a:r>
              <a:rPr lang="tr-TR" sz="1800" dirty="0"/>
              <a:t>̈, Kayseri. </a:t>
            </a:r>
          </a:p>
          <a:p>
            <a:r>
              <a:rPr lang="tr-TR" sz="1800" dirty="0"/>
              <a:t> </a:t>
            </a:r>
          </a:p>
          <a:p>
            <a:r>
              <a:rPr lang="tr-TR" sz="1800" dirty="0" err="1"/>
              <a:t>Silva</a:t>
            </a:r>
            <a:r>
              <a:rPr lang="tr-TR" sz="1800" dirty="0"/>
              <a:t>, E. (2009) </a:t>
            </a:r>
            <a:r>
              <a:rPr lang="tr-TR" sz="1800" dirty="0" err="1"/>
              <a:t>Measuring</a:t>
            </a:r>
            <a:r>
              <a:rPr lang="tr-TR" sz="1800" dirty="0"/>
              <a:t> </a:t>
            </a:r>
            <a:r>
              <a:rPr lang="tr-TR" sz="1800" dirty="0" err="1"/>
              <a:t>skills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21st-century </a:t>
            </a:r>
            <a:r>
              <a:rPr lang="tr-TR" sz="1800" dirty="0" err="1"/>
              <a:t>learning</a:t>
            </a:r>
            <a:r>
              <a:rPr lang="tr-TR" sz="1800" dirty="0"/>
              <a:t>. </a:t>
            </a:r>
            <a:r>
              <a:rPr lang="tr-TR" sz="1800" dirty="0" err="1"/>
              <a:t>Phi</a:t>
            </a:r>
            <a:r>
              <a:rPr lang="tr-TR" sz="1800" dirty="0"/>
              <a:t> Delta </a:t>
            </a:r>
            <a:r>
              <a:rPr lang="tr-TR" sz="1800" dirty="0" err="1"/>
              <a:t>Kappa</a:t>
            </a:r>
            <a:r>
              <a:rPr lang="tr-TR" sz="1800" dirty="0"/>
              <a:t>. 90(9), 630-634. </a:t>
            </a:r>
          </a:p>
          <a:p>
            <a:r>
              <a:rPr lang="tr-TR" sz="1800" dirty="0"/>
              <a:t> </a:t>
            </a:r>
          </a:p>
          <a:p>
            <a:r>
              <a:rPr lang="tr-TR" sz="1800" dirty="0"/>
              <a:t>Milli </a:t>
            </a:r>
            <a:r>
              <a:rPr lang="tr-TR" sz="1800" dirty="0" err="1"/>
              <a:t>Eğitim</a:t>
            </a:r>
            <a:r>
              <a:rPr lang="tr-TR" sz="1800" dirty="0"/>
              <a:t> </a:t>
            </a:r>
            <a:r>
              <a:rPr lang="tr-TR" sz="1800" dirty="0" err="1"/>
              <a:t>Bakanlığı</a:t>
            </a:r>
            <a:r>
              <a:rPr lang="tr-TR" sz="1800" dirty="0"/>
              <a:t> (2005). </a:t>
            </a:r>
            <a:r>
              <a:rPr lang="tr-TR" sz="1800" dirty="0" err="1"/>
              <a:t>İlköğretim</a:t>
            </a:r>
            <a:r>
              <a:rPr lang="tr-TR" sz="1800" dirty="0"/>
              <a:t> 1.-5. sınıf </a:t>
            </a:r>
            <a:r>
              <a:rPr lang="tr-TR" sz="1800" dirty="0" err="1"/>
              <a:t>Türkçe</a:t>
            </a:r>
            <a:r>
              <a:rPr lang="tr-TR" sz="1800" dirty="0"/>
              <a:t> Programı. Son </a:t>
            </a:r>
            <a:r>
              <a:rPr lang="tr-TR" sz="1800" dirty="0" err="1"/>
              <a:t>değişikliklerle</a:t>
            </a:r>
            <a:r>
              <a:rPr lang="tr-TR" sz="1800" dirty="0"/>
              <a:t> </a:t>
            </a:r>
            <a:r>
              <a:rPr lang="tr-TR" sz="1800" dirty="0" err="1"/>
              <a:t>ilköğretim</a:t>
            </a:r>
            <a:r>
              <a:rPr lang="tr-TR" sz="1800" dirty="0"/>
              <a:t> programı </a:t>
            </a:r>
            <a:r>
              <a:rPr lang="tr-TR" sz="1800" dirty="0" err="1"/>
              <a:t>içinde</a:t>
            </a:r>
            <a:r>
              <a:rPr lang="tr-TR" sz="1800" dirty="0"/>
              <a:t> (s.75-299). Ankara: Anı Yayıncılık. </a:t>
            </a:r>
          </a:p>
          <a:p>
            <a:r>
              <a:rPr lang="tr-TR" sz="1800" dirty="0"/>
              <a:t>Milli </a:t>
            </a:r>
            <a:r>
              <a:rPr lang="tr-TR" sz="1800" dirty="0" err="1"/>
              <a:t>Eğitim</a:t>
            </a:r>
            <a:r>
              <a:rPr lang="tr-TR" sz="1800" dirty="0"/>
              <a:t> </a:t>
            </a:r>
            <a:r>
              <a:rPr lang="tr-TR" sz="1800" dirty="0" err="1"/>
              <a:t>Bakanlığı</a:t>
            </a:r>
            <a:r>
              <a:rPr lang="tr-TR" sz="1800" dirty="0"/>
              <a:t> (2018). </a:t>
            </a:r>
            <a:r>
              <a:rPr lang="tr-TR" sz="1800" dirty="0" err="1"/>
              <a:t>Türkçe</a:t>
            </a:r>
            <a:r>
              <a:rPr lang="tr-TR" sz="1800" dirty="0"/>
              <a:t> Dersi (1-8. Sınıflar) </a:t>
            </a:r>
            <a:r>
              <a:rPr lang="tr-TR" sz="1800" dirty="0" err="1"/>
              <a:t>Öğretim</a:t>
            </a:r>
            <a:r>
              <a:rPr lang="tr-TR" sz="1800" dirty="0"/>
              <a:t> Programı. Ankara: Milli </a:t>
            </a:r>
            <a:r>
              <a:rPr lang="tr-TR" sz="1800" dirty="0" err="1"/>
              <a:t>Eğitim</a:t>
            </a:r>
            <a:r>
              <a:rPr lang="tr-TR" sz="1800" dirty="0"/>
              <a:t> </a:t>
            </a:r>
            <a:r>
              <a:rPr lang="tr-TR" sz="1800" dirty="0" err="1"/>
              <a:t>Bakanlığı</a:t>
            </a:r>
            <a:r>
              <a:rPr lang="tr-TR" sz="1800" dirty="0"/>
              <a:t>. </a:t>
            </a:r>
          </a:p>
          <a:p>
            <a:r>
              <a:rPr lang="tr-TR" sz="1800" dirty="0"/>
              <a:t> </a:t>
            </a:r>
          </a:p>
          <a:p>
            <a:r>
              <a:rPr lang="tr-TR" sz="1800" dirty="0"/>
              <a:t>Milli </a:t>
            </a:r>
            <a:r>
              <a:rPr lang="tr-TR" sz="1800" dirty="0" err="1"/>
              <a:t>Eğitim</a:t>
            </a:r>
            <a:r>
              <a:rPr lang="tr-TR" sz="1800" dirty="0"/>
              <a:t> </a:t>
            </a:r>
            <a:r>
              <a:rPr lang="tr-TR" sz="1800" dirty="0" err="1"/>
              <a:t>Bakanlığı</a:t>
            </a:r>
            <a:r>
              <a:rPr lang="tr-TR" sz="1800" dirty="0"/>
              <a:t> (2018). </a:t>
            </a:r>
            <a:r>
              <a:rPr lang="tr-TR" sz="1800" dirty="0" err="1"/>
              <a:t>Türkçe</a:t>
            </a:r>
            <a:r>
              <a:rPr lang="tr-TR" sz="1800" dirty="0"/>
              <a:t> Dersi (1-8. Sınıflar) </a:t>
            </a:r>
            <a:r>
              <a:rPr lang="tr-TR" sz="1800" dirty="0" err="1"/>
              <a:t>Öğretim</a:t>
            </a:r>
            <a:r>
              <a:rPr lang="tr-TR" sz="1800" dirty="0"/>
              <a:t> Programı. Ankara: Milli </a:t>
            </a:r>
            <a:r>
              <a:rPr lang="tr-TR" sz="1800" dirty="0" err="1"/>
              <a:t>Eğitim</a:t>
            </a:r>
            <a:r>
              <a:rPr lang="tr-TR" sz="1800" dirty="0"/>
              <a:t> </a:t>
            </a:r>
            <a:r>
              <a:rPr lang="tr-TR" sz="1800" dirty="0" err="1"/>
              <a:t>Bakanlığı</a:t>
            </a:r>
            <a:r>
              <a:rPr lang="tr-TR" sz="1800" dirty="0"/>
              <a:t>. </a:t>
            </a:r>
          </a:p>
          <a:p>
            <a:r>
              <a:rPr lang="tr-TR" sz="1800" dirty="0"/>
              <a:t> </a:t>
            </a:r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35497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>
                <a:solidFill>
                  <a:schemeClr val="bg1"/>
                </a:solidFill>
              </a:rPr>
              <a:t>4. Gelecek de bir gün gelecek</a:t>
            </a:r>
            <a:r>
              <a:rPr lang="tr-TR" sz="2800" b="1" dirty="0">
                <a:solidFill>
                  <a:schemeClr val="bg1"/>
                </a:solidFill>
                <a:sym typeface="Wingdings" panose="05000000000000000000" pitchFamily="2" charset="2"/>
              </a:rPr>
              <a:t> Sizce de bu kadar duyarsız olmalı mıyız?   </a:t>
            </a:r>
            <a:r>
              <a:rPr lang="tr-T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(Kaynak: </a:t>
            </a:r>
            <a:r>
              <a:rPr lang="tr-TR" sz="1200" dirty="0">
                <a:solidFill>
                  <a:schemeClr val="tx1"/>
                </a:solidFill>
                <a:hlinkClick r:id="rId3"/>
              </a:rPr>
              <a:t>https://twitter.com/krikaturx</a:t>
            </a:r>
            <a:r>
              <a:rPr lang="tr-T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C:\Users\H%C3%BCseyin G%C3%B6%C3%A7menler\Desktop\gelecek 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22" y="975359"/>
            <a:ext cx="7429500" cy="351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8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 Video  ve kaynak önerileri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-6" y="840470"/>
            <a:ext cx="91440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/>
          </a:p>
          <a:p>
            <a:r>
              <a:rPr lang="tr-TR" sz="1800" dirty="0"/>
              <a:t>Atilla Dilekçi, 21. </a:t>
            </a:r>
            <a:r>
              <a:rPr lang="tr-TR" sz="1800" dirty="0" err="1"/>
              <a:t>Yüzyil</a:t>
            </a:r>
            <a:r>
              <a:rPr lang="tr-TR" sz="1800" dirty="0"/>
              <a:t> Becerilerine Göre Tasarlanan Öğretim Etkinliklerinin Eleştirel ve Yaratıcı Düşünme Becerilerini Geliştirmeye Etkisi. Bolu Abant İzzet Baysal Üniversitesi, Lisansüstü Eğitim Enstitüsü, Türkçe ve Sosyal Bilimler Eğitimi, Türkçe Bilim Dalı, 2021.</a:t>
            </a:r>
          </a:p>
          <a:p>
            <a:r>
              <a:rPr lang="tr-TR" sz="1800" dirty="0"/>
              <a:t> </a:t>
            </a:r>
          </a:p>
          <a:p>
            <a:r>
              <a:rPr lang="tr-TR" sz="1800" dirty="0" err="1"/>
              <a:t>Pedro</a:t>
            </a:r>
            <a:r>
              <a:rPr lang="tr-TR" sz="1800" dirty="0"/>
              <a:t>, F. (2006). </a:t>
            </a:r>
            <a:r>
              <a:rPr lang="tr-TR" sz="1800" dirty="0" err="1"/>
              <a:t>The</a:t>
            </a:r>
            <a:r>
              <a:rPr lang="tr-TR" sz="1800" dirty="0"/>
              <a:t> </a:t>
            </a:r>
            <a:r>
              <a:rPr lang="tr-TR" sz="1800" dirty="0" err="1"/>
              <a:t>new</a:t>
            </a:r>
            <a:r>
              <a:rPr lang="tr-TR" sz="1800" dirty="0"/>
              <a:t> </a:t>
            </a:r>
            <a:r>
              <a:rPr lang="tr-TR" sz="1800" dirty="0" err="1"/>
              <a:t>millennium</a:t>
            </a:r>
            <a:r>
              <a:rPr lang="tr-TR" sz="1800" dirty="0"/>
              <a:t> </a:t>
            </a:r>
            <a:r>
              <a:rPr lang="tr-TR" sz="1800" dirty="0" err="1"/>
              <a:t>learners</a:t>
            </a:r>
            <a:r>
              <a:rPr lang="tr-TR" sz="1800" dirty="0"/>
              <a:t>: </a:t>
            </a:r>
            <a:r>
              <a:rPr lang="tr-TR" sz="1800" dirty="0" err="1"/>
              <a:t>Challenging</a:t>
            </a:r>
            <a:r>
              <a:rPr lang="tr-TR" sz="1800" dirty="0"/>
              <a:t> </a:t>
            </a:r>
            <a:r>
              <a:rPr lang="tr-TR" sz="1800" dirty="0" err="1"/>
              <a:t>our</a:t>
            </a:r>
            <a:r>
              <a:rPr lang="tr-TR" sz="1800" dirty="0"/>
              <a:t> </a:t>
            </a:r>
            <a:r>
              <a:rPr lang="tr-TR" sz="1800" dirty="0" err="1"/>
              <a:t>views</a:t>
            </a:r>
            <a:r>
              <a:rPr lang="tr-TR" sz="1800" dirty="0"/>
              <a:t> on ICT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learning</a:t>
            </a:r>
            <a:r>
              <a:rPr lang="tr-TR" sz="1800" dirty="0"/>
              <a:t> OECD- CERI.14.07.2018 tarihinde http://</a:t>
            </a:r>
            <a:r>
              <a:rPr lang="tr-TR" sz="1800" dirty="0" err="1"/>
              <a:t>www.oecd.org</a:t>
            </a:r>
            <a:r>
              <a:rPr lang="tr-TR" sz="1800" dirty="0"/>
              <a:t>/</a:t>
            </a:r>
            <a:r>
              <a:rPr lang="tr-TR" sz="1800" dirty="0" err="1"/>
              <a:t>dataoecd</a:t>
            </a:r>
            <a:r>
              <a:rPr lang="tr-TR" sz="1800" dirty="0"/>
              <a:t>/1/1/38358359.pdf, sitesinden </a:t>
            </a:r>
            <a:r>
              <a:rPr lang="tr-TR" sz="1800" dirty="0" err="1"/>
              <a:t>alınmıştır</a:t>
            </a:r>
            <a:r>
              <a:rPr lang="tr-TR" sz="1800" dirty="0"/>
              <a:t>. </a:t>
            </a:r>
          </a:p>
          <a:p>
            <a:r>
              <a:rPr lang="tr-TR" sz="1800" dirty="0"/>
              <a:t> </a:t>
            </a:r>
          </a:p>
          <a:p>
            <a:r>
              <a:rPr lang="tr-TR" sz="1800" dirty="0" err="1"/>
              <a:t>Kalemkus</a:t>
            </a:r>
            <a:r>
              <a:rPr lang="tr-TR" sz="1800" dirty="0"/>
              <a:t>̧, F. ve Bulut </a:t>
            </a:r>
            <a:r>
              <a:rPr lang="tr-TR" sz="1800" dirty="0" err="1"/>
              <a:t>Özek</a:t>
            </a:r>
            <a:r>
              <a:rPr lang="tr-TR" sz="1800" dirty="0"/>
              <a:t>, M. (2021). 21. </a:t>
            </a:r>
            <a:r>
              <a:rPr lang="tr-TR" sz="1800" dirty="0" err="1"/>
              <a:t>yüzyıl</a:t>
            </a:r>
            <a:r>
              <a:rPr lang="tr-TR" sz="1800" dirty="0"/>
              <a:t> becerileri konusunda </a:t>
            </a:r>
            <a:r>
              <a:rPr lang="tr-TR" sz="1800" dirty="0" err="1"/>
              <a:t>araştırma</a:t>
            </a:r>
            <a:r>
              <a:rPr lang="tr-TR" sz="1800" dirty="0"/>
              <a:t> </a:t>
            </a:r>
            <a:r>
              <a:rPr lang="tr-TR" sz="1800" dirty="0" err="1"/>
              <a:t>eğilimleri</a:t>
            </a:r>
            <a:r>
              <a:rPr lang="tr-TR" sz="1800" dirty="0"/>
              <a:t>: 2000-2020 (ocak ayı). Manas Sosyal </a:t>
            </a:r>
            <a:r>
              <a:rPr lang="tr-TR" sz="1800" dirty="0" err="1"/>
              <a:t>Araştırmalar</a:t>
            </a:r>
            <a:r>
              <a:rPr lang="tr-TR" sz="1800" dirty="0"/>
              <a:t> Dergisi, 10(2), 878-900. </a:t>
            </a:r>
          </a:p>
          <a:p>
            <a:r>
              <a:rPr lang="tr-TR" sz="1800" dirty="0"/>
              <a:t> </a:t>
            </a:r>
          </a:p>
          <a:p>
            <a:r>
              <a:rPr lang="tr-TR" sz="1800" dirty="0" err="1"/>
              <a:t>Wilmarth</a:t>
            </a:r>
            <a:r>
              <a:rPr lang="tr-TR" sz="1800" dirty="0"/>
              <a:t>, S. (2010). </a:t>
            </a:r>
            <a:r>
              <a:rPr lang="tr-TR" sz="1800" dirty="0" err="1"/>
              <a:t>Five</a:t>
            </a:r>
            <a:r>
              <a:rPr lang="tr-TR" sz="1800" dirty="0"/>
              <a:t> </a:t>
            </a:r>
            <a:r>
              <a:rPr lang="tr-TR" sz="1800" dirty="0" err="1"/>
              <a:t>socio-technology</a:t>
            </a:r>
            <a:r>
              <a:rPr lang="tr-TR" sz="1800" dirty="0"/>
              <a:t> </a:t>
            </a:r>
            <a:r>
              <a:rPr lang="tr-TR" sz="1800" dirty="0" err="1"/>
              <a:t>trends</a:t>
            </a:r>
            <a:r>
              <a:rPr lang="tr-TR" sz="1800" dirty="0"/>
              <a:t> </a:t>
            </a:r>
            <a:r>
              <a:rPr lang="tr-TR" sz="1800" dirty="0" err="1"/>
              <a:t>that</a:t>
            </a:r>
            <a:r>
              <a:rPr lang="tr-TR" sz="1800" dirty="0"/>
              <a:t> </a:t>
            </a:r>
            <a:r>
              <a:rPr lang="tr-TR" sz="1800" dirty="0" err="1"/>
              <a:t>change</a:t>
            </a:r>
            <a:r>
              <a:rPr lang="tr-TR" sz="1800" dirty="0"/>
              <a:t> </a:t>
            </a:r>
            <a:r>
              <a:rPr lang="tr-TR" sz="1800" dirty="0" err="1"/>
              <a:t>everything</a:t>
            </a:r>
            <a:r>
              <a:rPr lang="tr-TR" sz="1800" dirty="0"/>
              <a:t> in </a:t>
            </a:r>
            <a:r>
              <a:rPr lang="tr-TR" sz="1800" dirty="0" err="1"/>
              <a:t>learning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teaching</a:t>
            </a:r>
            <a:r>
              <a:rPr lang="tr-TR" sz="1800" dirty="0"/>
              <a:t>. </a:t>
            </a:r>
            <a:r>
              <a:rPr lang="tr-TR" sz="1800" dirty="0" err="1"/>
              <a:t>In</a:t>
            </a:r>
            <a:r>
              <a:rPr lang="tr-TR" sz="1800" dirty="0"/>
              <a:t> H. Hayes ve J. </a:t>
            </a:r>
            <a:r>
              <a:rPr lang="tr-TR" sz="1800" dirty="0" err="1"/>
              <a:t>Alexandria</a:t>
            </a:r>
            <a:r>
              <a:rPr lang="tr-TR" sz="1800" dirty="0"/>
              <a:t> (</a:t>
            </a:r>
            <a:r>
              <a:rPr lang="tr-TR" sz="1800" dirty="0" err="1"/>
              <a:t>Edt</a:t>
            </a:r>
            <a:r>
              <a:rPr lang="tr-TR" sz="1800" dirty="0"/>
              <a:t>.). </a:t>
            </a:r>
            <a:r>
              <a:rPr lang="tr-TR" sz="1800" dirty="0" err="1"/>
              <a:t>In</a:t>
            </a:r>
            <a:r>
              <a:rPr lang="tr-TR" sz="1800" dirty="0"/>
              <a:t> </a:t>
            </a:r>
            <a:r>
              <a:rPr lang="tr-TR" sz="1800" dirty="0" err="1"/>
              <a:t>curriculum</a:t>
            </a:r>
            <a:r>
              <a:rPr lang="tr-TR" sz="1800" dirty="0"/>
              <a:t> 21: </a:t>
            </a:r>
            <a:r>
              <a:rPr lang="tr-TR" sz="1800" dirty="0" err="1"/>
              <a:t>Essential</a:t>
            </a:r>
            <a:r>
              <a:rPr lang="tr-TR" sz="1800" dirty="0"/>
              <a:t> </a:t>
            </a:r>
            <a:r>
              <a:rPr lang="tr-TR" sz="1800" dirty="0" err="1"/>
              <a:t>education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a </a:t>
            </a:r>
            <a:r>
              <a:rPr lang="tr-TR" sz="1800" dirty="0" err="1"/>
              <a:t>changing</a:t>
            </a:r>
            <a:r>
              <a:rPr lang="tr-TR" sz="1800" dirty="0"/>
              <a:t> </a:t>
            </a:r>
            <a:r>
              <a:rPr lang="tr-TR" sz="1800" dirty="0" err="1"/>
              <a:t>world</a:t>
            </a:r>
            <a:r>
              <a:rPr lang="tr-TR" sz="1800" dirty="0"/>
              <a:t> </a:t>
            </a:r>
            <a:r>
              <a:rPr lang="tr-TR" sz="1800" dirty="0" err="1"/>
              <a:t>içinde</a:t>
            </a:r>
            <a:r>
              <a:rPr lang="tr-TR" sz="1800" dirty="0"/>
              <a:t> (</a:t>
            </a:r>
            <a:r>
              <a:rPr lang="tr-TR" sz="1800" dirty="0" err="1"/>
              <a:t>ss</a:t>
            </a:r>
            <a:r>
              <a:rPr lang="tr-TR" sz="1800" dirty="0"/>
              <a:t>. 80-96). VA: </a:t>
            </a:r>
            <a:r>
              <a:rPr lang="tr-TR" sz="1800" dirty="0" err="1"/>
              <a:t>Association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</a:t>
            </a:r>
            <a:r>
              <a:rPr lang="tr-TR" sz="1800" dirty="0" err="1"/>
              <a:t>Supervision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Curriculum</a:t>
            </a:r>
            <a:r>
              <a:rPr lang="tr-TR" sz="1800" dirty="0"/>
              <a:t> Development.</a:t>
            </a:r>
          </a:p>
          <a:p>
            <a:r>
              <a:rPr lang="tr-TR" sz="1800" dirty="0"/>
              <a:t> </a:t>
            </a:r>
          </a:p>
          <a:p>
            <a:r>
              <a:rPr lang="tr-TR" sz="1800" dirty="0"/>
              <a:t>   </a:t>
            </a:r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044541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/>
              <a:t> Video  ve kaynak önerileri</a:t>
            </a:r>
            <a:endParaRPr lang="en-US" sz="2800" b="1" dirty="0">
              <a:solidFill>
                <a:srgbClr val="77161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-6" y="840470"/>
            <a:ext cx="914400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800" dirty="0"/>
              <a:t>Zeynep Duygu Yeniay Üsküplü. (2019). Eğitim Sosyolojisi Açısından 21. Yüzyıl Becerileri Türkiye’de Çocuk Üniversiteleri modeli. İstanbul Üniversitesi Sosyal Bilimler Enstitüsü Yayımlanmamış Doktora Tezi</a:t>
            </a:r>
          </a:p>
          <a:p>
            <a:r>
              <a:rPr lang="tr-TR" sz="1800" dirty="0"/>
              <a:t> </a:t>
            </a:r>
          </a:p>
          <a:p>
            <a:r>
              <a:rPr lang="tr-TR" sz="1800" dirty="0"/>
              <a:t>P21, “</a:t>
            </a:r>
            <a:r>
              <a:rPr lang="tr-TR" sz="1800" dirty="0" err="1"/>
              <a:t>Our</a:t>
            </a:r>
            <a:r>
              <a:rPr lang="tr-TR" sz="1800" dirty="0"/>
              <a:t> </a:t>
            </a:r>
            <a:r>
              <a:rPr lang="tr-TR" sz="1800" dirty="0" err="1"/>
              <a:t>Vision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Mission</a:t>
            </a:r>
            <a:r>
              <a:rPr lang="tr-TR" sz="1800" dirty="0"/>
              <a:t>”, (</a:t>
            </a:r>
            <a:r>
              <a:rPr lang="tr-TR" sz="1800" dirty="0" err="1"/>
              <a:t>Çevrimiçi</a:t>
            </a:r>
            <a:r>
              <a:rPr lang="tr-TR" sz="1800" dirty="0"/>
              <a:t>) http://www.p21.org/</a:t>
            </a:r>
            <a:r>
              <a:rPr lang="tr-TR" sz="1800" dirty="0" err="1"/>
              <a:t>about</a:t>
            </a:r>
            <a:r>
              <a:rPr lang="tr-TR" sz="1800" dirty="0"/>
              <a:t>-us/</a:t>
            </a:r>
            <a:r>
              <a:rPr lang="tr-TR" sz="1800" dirty="0" err="1"/>
              <a:t>our-mission</a:t>
            </a:r>
            <a:r>
              <a:rPr lang="tr-TR" sz="1800" dirty="0"/>
              <a:t> 28.07.2016</a:t>
            </a:r>
            <a:br>
              <a:rPr lang="tr-TR" sz="1800" dirty="0"/>
            </a:br>
            <a:r>
              <a:rPr lang="tr-TR" sz="1800" dirty="0"/>
              <a:t> </a:t>
            </a:r>
          </a:p>
          <a:p>
            <a:r>
              <a:rPr lang="tr-TR" sz="1800" dirty="0"/>
              <a:t>P21, “</a:t>
            </a:r>
            <a:r>
              <a:rPr lang="tr-TR" sz="1800" dirty="0" err="1"/>
              <a:t>Our</a:t>
            </a:r>
            <a:r>
              <a:rPr lang="tr-TR" sz="1800" dirty="0"/>
              <a:t> </a:t>
            </a:r>
            <a:r>
              <a:rPr lang="tr-TR" sz="1800" dirty="0" err="1"/>
              <a:t>History</a:t>
            </a:r>
            <a:r>
              <a:rPr lang="tr-TR" sz="1800" dirty="0"/>
              <a:t>”, (</a:t>
            </a:r>
            <a:r>
              <a:rPr lang="tr-TR" sz="1800" dirty="0" err="1"/>
              <a:t>Çevrimiçi</a:t>
            </a:r>
            <a:r>
              <a:rPr lang="tr-TR" sz="1800" dirty="0"/>
              <a:t>) http://www.p21.org/</a:t>
            </a:r>
            <a:r>
              <a:rPr lang="tr-TR" sz="1800" dirty="0" err="1"/>
              <a:t>about</a:t>
            </a:r>
            <a:r>
              <a:rPr lang="tr-TR" sz="1800" dirty="0"/>
              <a:t>-us/</a:t>
            </a:r>
            <a:r>
              <a:rPr lang="tr-TR" sz="1800" dirty="0" err="1"/>
              <a:t>our-history</a:t>
            </a:r>
            <a:r>
              <a:rPr lang="tr-TR" sz="1800" dirty="0"/>
              <a:t> 28.07.2016 </a:t>
            </a:r>
          </a:p>
          <a:p>
            <a:r>
              <a:rPr lang="tr-TR" sz="1800" dirty="0"/>
              <a:t> </a:t>
            </a:r>
          </a:p>
          <a:p>
            <a:r>
              <a:rPr lang="tr-TR" sz="1800" dirty="0"/>
              <a:t>P21, “P21 </a:t>
            </a:r>
            <a:r>
              <a:rPr lang="tr-TR" sz="1800" dirty="0" err="1"/>
              <a:t>Members</a:t>
            </a:r>
            <a:r>
              <a:rPr lang="tr-TR" sz="1800" dirty="0"/>
              <a:t>”, (</a:t>
            </a:r>
            <a:r>
              <a:rPr lang="tr-TR" sz="1800" dirty="0" err="1"/>
              <a:t>Çevrimiçi</a:t>
            </a:r>
            <a:r>
              <a:rPr lang="tr-TR" sz="1800" dirty="0"/>
              <a:t>) http://www.p21.org/</a:t>
            </a:r>
            <a:r>
              <a:rPr lang="tr-TR" sz="1800" dirty="0" err="1"/>
              <a:t>members-states</a:t>
            </a:r>
            <a:r>
              <a:rPr lang="tr-TR" sz="1800" dirty="0"/>
              <a:t>/</a:t>
            </a:r>
            <a:r>
              <a:rPr lang="tr-TR" sz="1800" dirty="0" err="1"/>
              <a:t>member-organizations</a:t>
            </a:r>
            <a:r>
              <a:rPr lang="tr-TR" sz="1800" dirty="0"/>
              <a:t> 28.07.2016</a:t>
            </a:r>
            <a:br>
              <a:rPr lang="tr-TR" sz="1800" dirty="0"/>
            </a:br>
            <a:r>
              <a:rPr lang="tr-TR" sz="1800" dirty="0"/>
              <a:t> </a:t>
            </a:r>
          </a:p>
          <a:p>
            <a:r>
              <a:rPr lang="tr-TR" sz="1800" dirty="0"/>
              <a:t>P21, “</a:t>
            </a:r>
            <a:r>
              <a:rPr lang="tr-TR" sz="1800" dirty="0" err="1"/>
              <a:t>Overview</a:t>
            </a:r>
            <a:r>
              <a:rPr lang="tr-TR" sz="1800" dirty="0"/>
              <a:t> of </a:t>
            </a:r>
            <a:r>
              <a:rPr lang="tr-TR" sz="1800" dirty="0" err="1"/>
              <a:t>State</a:t>
            </a:r>
            <a:r>
              <a:rPr lang="tr-TR" sz="1800" dirty="0"/>
              <a:t> </a:t>
            </a:r>
            <a:r>
              <a:rPr lang="tr-TR" sz="1800" dirty="0" err="1"/>
              <a:t>Leadership</a:t>
            </a:r>
            <a:r>
              <a:rPr lang="tr-TR" sz="1800" dirty="0"/>
              <a:t> </a:t>
            </a:r>
            <a:r>
              <a:rPr lang="tr-TR" sz="1800" dirty="0" err="1"/>
              <a:t>Initiative</a:t>
            </a:r>
            <a:r>
              <a:rPr lang="tr-TR" sz="1800" dirty="0"/>
              <a:t>”, (</a:t>
            </a:r>
            <a:r>
              <a:rPr lang="tr-TR" sz="1800" dirty="0" err="1"/>
              <a:t>Çevrimiçi</a:t>
            </a:r>
            <a:r>
              <a:rPr lang="tr-TR" sz="1800" dirty="0"/>
              <a:t>) http://www.p21.org/</a:t>
            </a:r>
            <a:r>
              <a:rPr lang="tr-TR" sz="1800" dirty="0" err="1"/>
              <a:t>members-states</a:t>
            </a:r>
            <a:r>
              <a:rPr lang="tr-TR" sz="1800" dirty="0"/>
              <a:t>/partner-</a:t>
            </a:r>
            <a:r>
              <a:rPr lang="tr-TR" sz="1800" dirty="0" err="1"/>
              <a:t>states</a:t>
            </a:r>
            <a:r>
              <a:rPr lang="tr-TR" sz="1800" dirty="0"/>
              <a:t> 28.07.2016</a:t>
            </a:r>
          </a:p>
          <a:p>
            <a:r>
              <a:rPr lang="tr-TR" sz="1800" dirty="0"/>
              <a:t> </a:t>
            </a:r>
          </a:p>
          <a:p>
            <a:r>
              <a:rPr lang="tr-TR" sz="1800" dirty="0"/>
              <a:t>   </a:t>
            </a:r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314320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" y="158496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7161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947" y="1066292"/>
            <a:ext cx="8624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200" dirty="0"/>
              <a:t>TEŞEKKÜRLER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295" y="3447110"/>
            <a:ext cx="8351403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800" b="1" dirty="0"/>
              <a:t>Dr. </a:t>
            </a:r>
            <a:r>
              <a:rPr lang="en-US" sz="1800" b="1" dirty="0" err="1"/>
              <a:t>Hüseyin</a:t>
            </a:r>
            <a:r>
              <a:rPr lang="en-US" sz="1800" b="1" dirty="0"/>
              <a:t> GÖÇMENLER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96" y="3956837"/>
            <a:ext cx="8351403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800" b="1" dirty="0" err="1"/>
              <a:t>huseyingocmenler@hacettepe.edu.tr</a:t>
            </a:r>
            <a:endParaRPr lang="en-US" sz="1800" b="1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094" y="1731232"/>
            <a:ext cx="1263803" cy="12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>
                <a:solidFill>
                  <a:schemeClr val="bg1"/>
                </a:solidFill>
              </a:rPr>
              <a:t>5. Gelecek hakkında ne düşünüyorsunuz?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C:\Users\H%C3%BCseyin G%C3%B6%C3%A7menler\Desktop\gelecek 1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53" y="1055781"/>
            <a:ext cx="48577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>
                <a:solidFill>
                  <a:schemeClr val="bg1"/>
                </a:solidFill>
              </a:rPr>
              <a:t>6. Ne dersiniz?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966656" y="2036275"/>
            <a:ext cx="69289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Bugünün ve geleceğin insanı ne tür özelliklere sahip olmalıdır?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21. yüzyıl becerileri dendiğinde sizin için ne ifade ediyor?</a:t>
            </a:r>
          </a:p>
        </p:txBody>
      </p:sp>
    </p:spTree>
    <p:extLst>
      <p:ext uri="{BB962C8B-B14F-4D97-AF65-F5344CB8AC3E}">
        <p14:creationId xmlns:p14="http://schemas.microsoft.com/office/powerpoint/2010/main" val="119073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800" b="1" dirty="0">
                <a:solidFill>
                  <a:schemeClr val="bg1"/>
                </a:solidFill>
              </a:rPr>
              <a:t>7. Giriş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lt Başlık 4"/>
          <p:cNvSpPr>
            <a:spLocks noGrp="1"/>
          </p:cNvSpPr>
          <p:nvPr>
            <p:ph type="subTitle" idx="1"/>
          </p:nvPr>
        </p:nvSpPr>
        <p:spPr>
          <a:xfrm>
            <a:off x="1143000" y="975360"/>
            <a:ext cx="6858000" cy="2967990"/>
          </a:xfrm>
        </p:spPr>
        <p:txBody>
          <a:bodyPr/>
          <a:lstStyle/>
          <a:p>
            <a:pPr algn="l"/>
            <a:r>
              <a:rPr lang="tr-TR" dirty="0"/>
              <a:t>Dünya değişiyor;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dirty="0"/>
              <a:t>Bilimsel gelişmeler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dirty="0"/>
              <a:t>İletişim olanakları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dirty="0"/>
              <a:t>Üretim süreçlerindeki önemli değişimler.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dirty="0"/>
              <a:t>Akla şu soru geliyor: Geleceğin insanı nasıl olmalı?</a:t>
            </a:r>
          </a:p>
        </p:txBody>
      </p:sp>
    </p:spTree>
    <p:extLst>
      <p:ext uri="{BB962C8B-B14F-4D97-AF65-F5344CB8AC3E}">
        <p14:creationId xmlns:p14="http://schemas.microsoft.com/office/powerpoint/2010/main" val="66864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r-TR" sz="2800" b="1" dirty="0"/>
              <a:t>8. Giriş</a:t>
            </a:r>
            <a:endParaRPr lang="tr-TR" sz="28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0" y="856184"/>
            <a:ext cx="90119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Eğitim ve dönüşüm ilişkisi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Yeni bir yaklaşım gerekli, bunun için;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tr-TR" sz="2000" dirty="0"/>
              <a:t>Sorunlara karşı esneklik,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tr-TR" sz="2000" dirty="0"/>
              <a:t>Etkili iletişim,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tr-TR" sz="2000" dirty="0"/>
              <a:t>Bilginin yönetimi,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tr-TR" sz="2000" dirty="0"/>
              <a:t>İşbirliği,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tr-TR" sz="2000" dirty="0"/>
              <a:t>Teknolojinin etkin  kullanımı gereklidir.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21. yüzyılda gerekli bilgiler…</a:t>
            </a:r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40092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158761"/>
            <a:ext cx="9144000" cy="690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r-TR" sz="2800" b="1" dirty="0"/>
              <a:t>9. GİRİŞ </a:t>
            </a:r>
            <a:endParaRPr lang="tr-TR" sz="28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985004"/>
            <a:ext cx="9144000" cy="1584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0" y="856184"/>
            <a:ext cx="90119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</p:txBody>
      </p:sp>
      <p:sp>
        <p:nvSpPr>
          <p:cNvPr id="6" name="Alt Başlık 9"/>
          <p:cNvSpPr>
            <a:spLocks noGrp="1"/>
          </p:cNvSpPr>
          <p:nvPr>
            <p:ph type="subTitle" idx="1"/>
          </p:nvPr>
        </p:nvSpPr>
        <p:spPr>
          <a:xfrm>
            <a:off x="341376" y="1011936"/>
            <a:ext cx="7659624" cy="3973068"/>
          </a:xfrm>
        </p:spPr>
        <p:txBody>
          <a:bodyPr>
            <a:normAutofit fontScale="850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/>
              <a:t>Eğitim ve gelişim ilişkisi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/>
              <a:t>Eğitimin ihtiyaçlara göre değişmesi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dirty="0"/>
              <a:t>Kaynak: </a:t>
            </a:r>
            <a:r>
              <a:rPr lang="tr-TR" dirty="0" err="1"/>
              <a:t>https</a:t>
            </a:r>
            <a:r>
              <a:rPr lang="tr-TR" dirty="0"/>
              <a:t>://www.haytaakademi.com/karikatur/galerisi                                                                  </a:t>
            </a:r>
          </a:p>
          <a:p>
            <a:pPr algn="just"/>
            <a:r>
              <a:rPr lang="tr-TR" dirty="0"/>
              <a:t>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59078"/>
            <a:ext cx="4620768" cy="25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07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5088</TotalTime>
  <Words>2915</Words>
  <Application>Microsoft Macintosh PowerPoint</Application>
  <PresentationFormat>Ekran Gösterisi (16:9)</PresentationFormat>
  <Paragraphs>457</Paragraphs>
  <Slides>42</Slides>
  <Notes>42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20.                soru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Hüseyin Göçmenler</cp:lastModifiedBy>
  <cp:revision>119</cp:revision>
  <dcterms:created xsi:type="dcterms:W3CDTF">2017-06-20T07:26:29Z</dcterms:created>
  <dcterms:modified xsi:type="dcterms:W3CDTF">2022-02-15T12:55:00Z</dcterms:modified>
</cp:coreProperties>
</file>